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422" r:id="rId2"/>
    <p:sldId id="513" r:id="rId3"/>
    <p:sldId id="507" r:id="rId4"/>
    <p:sldId id="524" r:id="rId5"/>
    <p:sldId id="423" r:id="rId6"/>
    <p:sldId id="517" r:id="rId7"/>
    <p:sldId id="518" r:id="rId8"/>
    <p:sldId id="519" r:id="rId9"/>
    <p:sldId id="520" r:id="rId10"/>
    <p:sldId id="521" r:id="rId11"/>
    <p:sldId id="522" r:id="rId12"/>
    <p:sldId id="523" r:id="rId13"/>
    <p:sldId id="441" r:id="rId14"/>
    <p:sldId id="442" r:id="rId15"/>
    <p:sldId id="510" r:id="rId16"/>
    <p:sldId id="443" r:id="rId17"/>
    <p:sldId id="444" r:id="rId18"/>
    <p:sldId id="511" r:id="rId19"/>
    <p:sldId id="512" r:id="rId20"/>
    <p:sldId id="527" r:id="rId21"/>
    <p:sldId id="541" r:id="rId22"/>
    <p:sldId id="530" r:id="rId23"/>
    <p:sldId id="446" r:id="rId24"/>
    <p:sldId id="447" r:id="rId25"/>
    <p:sldId id="448" r:id="rId26"/>
    <p:sldId id="449" r:id="rId27"/>
    <p:sldId id="542" r:id="rId28"/>
    <p:sldId id="54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0066FF"/>
    <a:srgbClr val="FF00FF"/>
    <a:srgbClr val="4AABC6"/>
    <a:srgbClr val="3366FF"/>
    <a:srgbClr val="660066"/>
    <a:srgbClr val="FFDBB7"/>
    <a:srgbClr val="FFE6D1"/>
    <a:srgbClr val="FF9900"/>
    <a:srgbClr val="DDF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932" autoAdjust="0"/>
    <p:restoredTop sz="93231" autoAdjust="0"/>
  </p:normalViewPr>
  <p:slideViewPr>
    <p:cSldViewPr>
      <p:cViewPr>
        <p:scale>
          <a:sx n="75" d="100"/>
          <a:sy n="75" d="100"/>
        </p:scale>
        <p:origin x="-1296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340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893F5-FF96-424B-9C91-F9370D538D9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1ED65-844A-4637-BB5B-9C9B29F54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535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0BCF9-D748-4C01-A6B9-DEB801C6A44E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7BDDF-7F28-440B-8C8F-B884AB69A5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412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9D283-CE7B-40EE-8714-3A3AFA64002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512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7BDDF-7F28-440B-8C8F-B884AB69A52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801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7BDDF-7F28-440B-8C8F-B884AB69A52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99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0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FFFFCC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488" y="128238"/>
            <a:ext cx="1020755" cy="72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4001" y="533400"/>
            <a:ext cx="5893376" cy="1655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400" b="1" dirty="0" smtClean="0">
                <a:effectLst/>
                <a:latin typeface="IranNastaliq" panose="02020505000000020003" pitchFamily="18" charset="0"/>
                <a:ea typeface="Calibri" panose="020F0502020204030204" pitchFamily="34" charset="0"/>
                <a:cs typeface="2  Titr" panose="00000700000000000000" pitchFamily="2" charset="-78"/>
              </a:rPr>
              <a:t>دانشگاه علوم پزشکی و خدمات  بهداشتی و درمانی </a:t>
            </a:r>
            <a:endParaRPr lang="en-US" sz="1400" b="1" dirty="0" smtClean="0">
              <a:effectLst/>
              <a:latin typeface="IranNastaliq" panose="02020505000000020003" pitchFamily="18" charset="0"/>
              <a:ea typeface="Calibri" panose="020F0502020204030204" pitchFamily="34" charset="0"/>
              <a:cs typeface="2  Titr" panose="00000700000000000000" pitchFamily="2" charset="-78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fa-IR" sz="1400" b="1" dirty="0" smtClean="0">
                <a:effectLst/>
                <a:latin typeface="IranNastaliq" panose="02020505000000020003" pitchFamily="18" charset="0"/>
                <a:ea typeface="Calibri" panose="020F0502020204030204" pitchFamily="34" charset="0"/>
                <a:cs typeface="2  Titr" panose="00000700000000000000" pitchFamily="2" charset="-78"/>
              </a:rPr>
              <a:t>استان البرز</a:t>
            </a: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fa-IR" sz="1400" b="1" dirty="0" smtClean="0">
                <a:latin typeface="IranNastaliq" panose="02020505000000020003" pitchFamily="18" charset="0"/>
                <a:ea typeface="Calibri" panose="020F0502020204030204" pitchFamily="34" charset="0"/>
                <a:cs typeface="2  Titr" panose="00000700000000000000" pitchFamily="2" charset="-78"/>
              </a:rPr>
              <a:t>شبکه بهداشت و درمان فردیس</a:t>
            </a:r>
            <a:endParaRPr lang="fa-IR" sz="1400" b="1" dirty="0" smtClean="0">
              <a:effectLst/>
              <a:latin typeface="IranNastaliq" panose="02020505000000020003" pitchFamily="18" charset="0"/>
              <a:ea typeface="Calibri" panose="020F0502020204030204" pitchFamily="34" charset="0"/>
              <a:cs typeface="2  Titr" panose="00000700000000000000" pitchFamily="2" charset="-78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400" b="1" dirty="0" smtClean="0">
                <a:latin typeface="IranNastaliq" panose="02020505000000020003" pitchFamily="18" charset="0"/>
                <a:ea typeface="Calibri" panose="020F0502020204030204" pitchFamily="34" charset="0"/>
                <a:cs typeface="2  Titr" panose="00000700000000000000" pitchFamily="2" charset="-78"/>
              </a:rPr>
              <a:t>معاونت بهداشتی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400" b="1" dirty="0" smtClean="0">
                <a:latin typeface="IranNastaliq" panose="02020505000000020003" pitchFamily="18" charset="0"/>
                <a:ea typeface="Calibri" panose="020F0502020204030204" pitchFamily="34" charset="0"/>
                <a:cs typeface="2  Titr" panose="00000700000000000000" pitchFamily="2" charset="-78"/>
              </a:rPr>
              <a:t>گروه سلامت دهان و دندان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527" y="1596982"/>
            <a:ext cx="2933700" cy="4751158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381000" y="2362199"/>
            <a:ext cx="6019800" cy="2362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cs typeface="B Titr" panose="00000700000000000000" pitchFamily="2" charset="-78"/>
              </a:rPr>
              <a:t>دانستنيهاي </a:t>
            </a:r>
            <a:endParaRPr kumimoji="0" lang="en-US" altLang="en-US" sz="60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ahoma"/>
              <a:cs typeface="B Titr" panose="00000700000000000000" pitchFamily="2" charset="-78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cs typeface="B Titr" panose="00000700000000000000" pitchFamily="2" charset="-78"/>
              </a:rPr>
              <a:t>سلامت</a:t>
            </a:r>
            <a:endParaRPr kumimoji="0" lang="en-US" altLang="en-US" sz="60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ahoma"/>
              <a:cs typeface="B Titr" panose="00000700000000000000" pitchFamily="2" charset="-78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cs typeface="B Titr" panose="00000700000000000000" pitchFamily="2" charset="-78"/>
              </a:rPr>
              <a:t> دها</a:t>
            </a:r>
            <a:r>
              <a:rPr lang="fa-IR" altLang="en-US" sz="6000" b="1" dirty="0" smtClean="0">
                <a:solidFill>
                  <a:srgbClr val="00B0F0"/>
                </a:solidFill>
                <a:latin typeface="Tahoma"/>
                <a:cs typeface="B Titr" panose="00000700000000000000" pitchFamily="2" charset="-78"/>
              </a:rPr>
              <a:t>ن و دندان</a:t>
            </a:r>
            <a:endParaRPr kumimoji="0" lang="en-US" altLang="en-US" sz="60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ahoma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0600" y="5105400"/>
            <a:ext cx="5067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3200" b="1" dirty="0" smtClean="0">
                <a:solidFill>
                  <a:srgbClr val="CC00FF"/>
                </a:solidFill>
                <a:cs typeface="2  Titr" panose="00000700000000000000" pitchFamily="2" charset="-78"/>
              </a:rPr>
              <a:t>فصل اول</a:t>
            </a:r>
            <a:endParaRPr lang="fa-IR" sz="2800" b="1" dirty="0" smtClean="0">
              <a:solidFill>
                <a:srgbClr val="CC00FF"/>
              </a:solidFill>
              <a:cs typeface="2  Titr" panose="00000700000000000000" pitchFamily="2" charset="-78"/>
            </a:endParaRPr>
          </a:p>
          <a:p>
            <a:pPr algn="ctr"/>
            <a:r>
              <a:rPr lang="fa-IR" sz="2800" b="1" dirty="0" smtClean="0">
                <a:solidFill>
                  <a:srgbClr val="CC00FF"/>
                </a:solidFill>
                <a:cs typeface="2  Titr" panose="00000700000000000000" pitchFamily="2" charset="-78"/>
              </a:rPr>
              <a:t>آشنائی با دهان و ساختمان دندان</a:t>
            </a:r>
            <a:endParaRPr lang="en-US" sz="2800" b="1" dirty="0">
              <a:solidFill>
                <a:srgbClr val="CC00FF"/>
              </a:solidFill>
              <a:cs typeface="2 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7670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25035"/>
            <a:ext cx="8336329" cy="1670566"/>
          </a:xfrm>
        </p:spPr>
        <p:txBody>
          <a:bodyPr>
            <a:normAutofit fontScale="70000" lnSpcReduction="20000"/>
          </a:bodyPr>
          <a:lstStyle/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</a:t>
            </a:r>
            <a:r>
              <a:rPr lang="fa-IR" altLang="en-US" b="1" dirty="0" smtClean="0">
                <a:cs typeface="2  Mitra" panose="00000400000000000000" pitchFamily="2" charset="-78"/>
              </a:rPr>
              <a:t>در هر دندان در </a:t>
            </a:r>
            <a:r>
              <a:rPr lang="fa-IR" altLang="en-US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زیر لایه عاج</a:t>
            </a:r>
            <a:r>
              <a:rPr lang="fa-IR" altLang="en-US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مغز دندان</a:t>
            </a:r>
            <a:r>
              <a:rPr lang="fa-IR" altLang="en-US" b="1" dirty="0" smtClean="0">
                <a:cs typeface="2  Mitra" panose="00000400000000000000" pitchFamily="2" charset="-78"/>
              </a:rPr>
              <a:t> قرار گرفته است که </a:t>
            </a:r>
            <a:r>
              <a:rPr lang="fa-IR" altLang="en-US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حاوی</a:t>
            </a:r>
            <a:r>
              <a:rPr lang="fa-IR" altLang="en-US" b="1" dirty="0" smtClean="0">
                <a:cs typeface="2  Mitra" panose="00000400000000000000" pitchFamily="2" charset="-78"/>
              </a:rPr>
              <a:t> </a:t>
            </a:r>
            <a:r>
              <a:rPr lang="fa-IR" altLang="en-US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رگ های خونی و اعصاب </a:t>
            </a:r>
            <a:r>
              <a:rPr lang="fa-IR" altLang="en-US" b="1" dirty="0" smtClean="0">
                <a:cs typeface="2  Mitra" panose="00000400000000000000" pitchFamily="2" charset="-78"/>
              </a:rPr>
              <a:t>می باشد.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684929" y="233665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0070C0"/>
                </a:solidFill>
                <a:cs typeface="2  Titr" pitchFamily="2" charset="-78"/>
              </a:rPr>
              <a:t>مغزدندان</a:t>
            </a:r>
            <a:endParaRPr lang="fa-IR" sz="3200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40323" y="3147270"/>
            <a:ext cx="8089212" cy="2590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60000"/>
              </a:lnSpc>
              <a:buClr>
                <a:srgbClr val="00B050"/>
              </a:buClr>
              <a:buSzPct val="150000"/>
              <a:buFont typeface="Arial" pitchFamily="34" charset="0"/>
              <a:buNone/>
              <a:defRPr/>
            </a:pPr>
            <a:r>
              <a:rPr lang="fa-IR" altLang="en-US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ریشه دندان </a:t>
            </a:r>
            <a:r>
              <a:rPr lang="fa-IR" altLang="en-US" sz="2800" b="1" dirty="0" smtClean="0">
                <a:cs typeface="2  Mitra" panose="00000400000000000000" pitchFamily="2" charset="-78"/>
              </a:rPr>
              <a:t>نیز از </a:t>
            </a:r>
            <a:r>
              <a:rPr lang="fa-IR" altLang="en-US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سه لایه </a:t>
            </a:r>
            <a:r>
              <a:rPr lang="fa-IR" altLang="en-US" sz="2800" b="1" dirty="0" smtClean="0">
                <a:cs typeface="2  Mitra" panose="00000400000000000000" pitchFamily="2" charset="-78"/>
              </a:rPr>
              <a:t>تشکیل می شود که به ترتیب از خارج به داخل عبارتند از:</a:t>
            </a:r>
          </a:p>
          <a:p>
            <a:pPr marL="0" indent="0" algn="just" rtl="1">
              <a:lnSpc>
                <a:spcPct val="160000"/>
              </a:lnSpc>
              <a:buClr>
                <a:srgbClr val="00B050"/>
              </a:buClr>
              <a:buSzPct val="150000"/>
              <a:buFont typeface="Arial" pitchFamily="34" charset="0"/>
              <a:buNone/>
              <a:defRPr/>
            </a:pPr>
            <a:r>
              <a:rPr lang="fa-IR" altLang="en-US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سمان، عاج و مغز دندان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2684929" y="2411832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0070C0"/>
                </a:solidFill>
                <a:cs typeface="2  Titr" pitchFamily="2" charset="-78"/>
              </a:rPr>
              <a:t>ریشه دندان</a:t>
            </a:r>
            <a:endParaRPr lang="fa-IR" sz="3200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4044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17075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4000" b="1" dirty="0" smtClean="0">
                <a:cs typeface="2  Mitra" panose="00000400000000000000" pitchFamily="2" charset="-78"/>
              </a:rPr>
              <a:t>لایه ای است که در </a:t>
            </a:r>
            <a:r>
              <a:rPr lang="fa-IR" altLang="en-US" sz="4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سطح خارجی ریشه دندان 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قرار دارد و لذا در دهان </a:t>
            </a:r>
            <a:r>
              <a:rPr lang="fa-IR" altLang="en-US" sz="4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قابل مشاهده نمی باشد.</a:t>
            </a:r>
          </a:p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endParaRPr lang="fa-IR" altLang="en-US" sz="4000" b="1" dirty="0">
              <a:solidFill>
                <a:srgbClr val="00B050"/>
              </a:solidFill>
              <a:cs typeface="2  Mitra" panose="00000400000000000000" pitchFamily="2" charset="-78"/>
            </a:endParaRPr>
          </a:p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4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* نکته: 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لایه های </a:t>
            </a:r>
            <a:r>
              <a:rPr lang="fa-IR" altLang="en-US" sz="4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عاج 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و</a:t>
            </a:r>
            <a:r>
              <a:rPr lang="fa-IR" altLang="en-US" sz="4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 مغز دندان 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در ریشه ادامه لایه های مشابه در تاج دندان است.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590800" y="381000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0070C0"/>
                </a:solidFill>
                <a:cs typeface="2  Titr" pitchFamily="2" charset="-78"/>
              </a:rPr>
              <a:t>سمان دندان</a:t>
            </a:r>
            <a:endParaRPr lang="fa-IR" sz="3200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81000" y="2295700"/>
            <a:ext cx="13716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05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55000" lnSpcReduction="20000"/>
          </a:bodyPr>
          <a:lstStyle/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4000" b="1" dirty="0" smtClean="0">
                <a:cs typeface="2  Mitra" panose="00000400000000000000" pitchFamily="2" charset="-78"/>
              </a:rPr>
              <a:t>دندان ها توسط </a:t>
            </a:r>
            <a:r>
              <a:rPr lang="fa-IR" altLang="en-US" sz="4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الیافی به استخوان فک 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چسبیده اند.</a:t>
            </a:r>
          </a:p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4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استخوان فک </a:t>
            </a:r>
            <a:r>
              <a:rPr lang="fa-IR" altLang="en-US" sz="4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توسط </a:t>
            </a:r>
            <a:r>
              <a:rPr lang="fa-IR" altLang="en-US" sz="4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لثه پوشیده شده </a:t>
            </a:r>
            <a:r>
              <a:rPr lang="fa-IR" altLang="en-US" sz="4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است.</a:t>
            </a:r>
          </a:p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4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به مجموع لثه و استخوان و الیافی که دندان را در استخوان نگه داشته اند، </a:t>
            </a:r>
            <a:r>
              <a:rPr lang="fa-IR" altLang="en-US" sz="40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بافت های نگهدارنده دندان </a:t>
            </a:r>
            <a:r>
              <a:rPr lang="fa-IR" altLang="en-US" sz="4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گفته می شود.</a:t>
            </a:r>
          </a:p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endParaRPr lang="fa-IR" altLang="en-US" sz="3100" b="1" dirty="0">
              <a:solidFill>
                <a:srgbClr val="00B050"/>
              </a:solidFill>
              <a:cs typeface="2  Mitra" panose="00000400000000000000" pitchFamily="2" charset="-78"/>
            </a:endParaRPr>
          </a:p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4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* نکته: 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در یک دهان سالم، تنها چیزی که قابل مشاهده است لثه و مجموع تاج دندان هاست.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286000" y="381000"/>
            <a:ext cx="4428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400" b="1" dirty="0" smtClean="0">
                <a:solidFill>
                  <a:srgbClr val="0070C0"/>
                </a:solidFill>
                <a:cs typeface="2  Titr" pitchFamily="2" charset="-78"/>
              </a:rPr>
              <a:t>بافت نگهدارنده دندان</a:t>
            </a:r>
            <a:endParaRPr lang="fa-IR" sz="2400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1350" y="1230285"/>
            <a:ext cx="1681162" cy="189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4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3810000" y="1828800"/>
            <a:ext cx="4455739" cy="3810000"/>
          </a:xfrm>
        </p:spPr>
        <p:txBody>
          <a:bodyPr>
            <a:normAutofit/>
          </a:bodyPr>
          <a:lstStyle/>
          <a:p>
            <a:pPr marL="0" indent="0" algn="ctr" rtl="1" eaLnBrk="1" hangingPunct="1">
              <a:lnSpc>
                <a:spcPct val="200000"/>
              </a:lnSpc>
              <a:buNone/>
            </a:pPr>
            <a:r>
              <a:rPr lang="fa-IR" altLang="en-US" sz="3200" b="1" dirty="0" smtClean="0">
                <a:solidFill>
                  <a:srgbClr val="333300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دوره دندان شيري</a:t>
            </a:r>
          </a:p>
          <a:p>
            <a:pPr marL="0" indent="0" algn="ctr" rtl="1" eaLnBrk="1" hangingPunct="1">
              <a:lnSpc>
                <a:spcPct val="200000"/>
              </a:lnSpc>
              <a:buNone/>
            </a:pP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دوره دندان مخلوط</a:t>
            </a:r>
          </a:p>
          <a:p>
            <a:pPr marL="0" indent="0" algn="ctr" rtl="1" eaLnBrk="1" hangingPunct="1">
              <a:lnSpc>
                <a:spcPct val="200000"/>
              </a:lnSpc>
              <a:buNone/>
            </a:pP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دوره دندان دا</a:t>
            </a:r>
            <a:r>
              <a:rPr lang="ar-SA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ئ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مي</a:t>
            </a:r>
            <a:endParaRPr lang="en-US" altLang="en-US" sz="3200" b="1" dirty="0" smtClean="0">
              <a:solidFill>
                <a:schemeClr val="tx1"/>
              </a:solidFill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590800" y="457200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800" b="1" dirty="0">
                <a:solidFill>
                  <a:srgbClr val="FF0000"/>
                </a:solidFill>
                <a:cs typeface="2  Titr" pitchFamily="2" charset="-78"/>
              </a:rPr>
              <a:t>دوره هاي دنداني</a:t>
            </a:r>
            <a:endParaRPr lang="fa-IR" sz="28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" y="2057400"/>
            <a:ext cx="30480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66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"/>
              <a:defRPr/>
            </a:pPr>
            <a:r>
              <a:rPr lang="fa-IR" altLang="en-US" sz="3200" b="1" dirty="0" smtClean="0">
                <a:solidFill>
                  <a:srgbClr val="C00000"/>
                </a:solidFill>
                <a:cs typeface="2  Mitra" panose="00000400000000000000" pitchFamily="2" charset="-78"/>
              </a:rPr>
              <a:t>  زمان رويش اولین دندان شیری: 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حدود 6 ماه</a:t>
            </a:r>
            <a:r>
              <a:rPr lang="ar-SA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گ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ي</a:t>
            </a:r>
          </a:p>
          <a:p>
            <a:pPr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"/>
              <a:defRPr/>
            </a:pPr>
            <a:r>
              <a:rPr lang="fa-IR" altLang="en-US" sz="3200" b="1" dirty="0" smtClean="0">
                <a:solidFill>
                  <a:srgbClr val="C00000"/>
                </a:solidFill>
                <a:cs typeface="2  Mitra" panose="00000400000000000000" pitchFamily="2" charset="-78"/>
              </a:rPr>
              <a:t>  زمان تكميل: </a:t>
            </a:r>
            <a:r>
              <a:rPr lang="fa-IR" altLang="en-US" b="1" dirty="0" smtClean="0">
                <a:cs typeface="2  Mitra" panose="00000400000000000000" pitchFamily="2" charset="-78"/>
              </a:rPr>
              <a:t>2 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تا 2.5 سال</a:t>
            </a:r>
            <a:r>
              <a:rPr lang="ar-SA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گ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ي</a:t>
            </a:r>
          </a:p>
          <a:p>
            <a:pPr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"/>
              <a:defRPr/>
            </a:pPr>
            <a:r>
              <a:rPr lang="fa-IR" altLang="en-US" sz="3200" b="1" dirty="0" smtClean="0">
                <a:solidFill>
                  <a:srgbClr val="C00000"/>
                </a:solidFill>
                <a:cs typeface="2  Mitra" panose="00000400000000000000" pitchFamily="2" charset="-78"/>
              </a:rPr>
              <a:t>  تعداد كل دندانهای شیری: </a:t>
            </a:r>
            <a:r>
              <a:rPr lang="fa-IR" altLang="en-US" sz="32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20عدد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(در هر نیم فک 5 دندان)</a:t>
            </a:r>
          </a:p>
          <a:p>
            <a:pPr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"/>
              <a:defRPr/>
            </a:pP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 </a:t>
            </a:r>
            <a:r>
              <a:rPr lang="fa-IR" altLang="en-US" sz="32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*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32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چنان چه رویش هر دندان </a:t>
            </a:r>
            <a:r>
              <a:rPr lang="fa-IR" altLang="en-US" sz="32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6 تا 9 ماه </a:t>
            </a:r>
            <a:r>
              <a:rPr lang="fa-IR" altLang="en-US" sz="32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به تأخیر بیفتد برای بررسی بیشتر باید به دندانپزشک مراجعه شود.</a:t>
            </a:r>
            <a:endParaRPr lang="fa-IR" altLang="en-US" sz="3200" b="1" dirty="0">
              <a:solidFill>
                <a:srgbClr val="0070C0"/>
              </a:solidFill>
              <a:cs typeface="2  Mitra" panose="00000400000000000000" pitchFamily="2" charset="-78"/>
            </a:endParaRPr>
          </a:p>
          <a:p>
            <a:pPr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"/>
              <a:defRPr/>
            </a:pPr>
            <a:endParaRPr lang="en-US" altLang="en-US" sz="3200" b="1" dirty="0" smtClean="0">
              <a:solidFill>
                <a:schemeClr val="tx1"/>
              </a:solidFill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772000" y="381000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>
                <a:solidFill>
                  <a:srgbClr val="FF0000"/>
                </a:solidFill>
                <a:cs typeface="2  Titr" pitchFamily="2" charset="-78"/>
              </a:rPr>
              <a:t>دندان شيري</a:t>
            </a:r>
            <a:endParaRPr lang="fa-IR" sz="32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707134"/>
            <a:ext cx="2099737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0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9333943"/>
              </p:ext>
            </p:extLst>
          </p:nvPr>
        </p:nvGraphicFramePr>
        <p:xfrm>
          <a:off x="381000" y="1371601"/>
          <a:ext cx="8369298" cy="540812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394883"/>
                <a:gridCol w="1394883"/>
                <a:gridCol w="1394883"/>
                <a:gridCol w="1394883"/>
                <a:gridCol w="1394883"/>
                <a:gridCol w="1394883"/>
              </a:tblGrid>
              <a:tr h="1317713">
                <a:tc gridSpan="6"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نام </a:t>
                      </a:r>
                      <a:r>
                        <a:rPr kumimoji="0" lang="fa-IR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دندانها</a:t>
                      </a:r>
                      <a:r>
                        <a:rPr kumimoji="0" lang="en-US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         ( A – B – D – C – E )</a:t>
                      </a:r>
                      <a:r>
                        <a:rPr kumimoji="0" lang="en-US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   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8769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آسياي دوم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E</a:t>
                      </a:r>
                    </a:p>
                  </a:txBody>
                  <a:tcPr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آسياي اول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D</a:t>
                      </a:r>
                    </a:p>
                  </a:txBody>
                  <a:tcPr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نيش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C</a:t>
                      </a:r>
                    </a:p>
                  </a:txBody>
                  <a:tcPr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پيش طرفي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B</a:t>
                      </a:r>
                    </a:p>
                  </a:txBody>
                  <a:tcPr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پيش مياني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A</a:t>
                      </a:r>
                    </a:p>
                  </a:txBody>
                  <a:tcPr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دندانها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فک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61894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 33-25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ماهگي 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19-13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ماهگي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22-16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ماهگي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13-9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ماهگي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12 – 8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ماهگي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فك بالا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anchor="ctr" horzOverflow="overflow"/>
                </a:tc>
              </a:tr>
              <a:tr h="1261894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31-23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ماهگي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18-14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ماهگي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 23-17 ماهگي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16-10 ماهگي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10 – 6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ماهگي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فك پائين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sp>
        <p:nvSpPr>
          <p:cNvPr id="4" name="Title 3"/>
          <p:cNvSpPr txBox="1">
            <a:spLocks/>
          </p:cNvSpPr>
          <p:nvPr/>
        </p:nvSpPr>
        <p:spPr>
          <a:xfrm>
            <a:off x="1430862" y="351034"/>
            <a:ext cx="558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400" b="1" dirty="0" smtClean="0">
                <a:solidFill>
                  <a:srgbClr val="FF0000"/>
                </a:solidFill>
                <a:cs typeface="2  Titr" pitchFamily="2" charset="-78"/>
              </a:rPr>
              <a:t>زمان </a:t>
            </a:r>
            <a:r>
              <a:rPr lang="fa-IR" sz="2400" b="1" dirty="0">
                <a:solidFill>
                  <a:srgbClr val="FF0000"/>
                </a:solidFill>
                <a:cs typeface="2  Titr" pitchFamily="2" charset="-78"/>
              </a:rPr>
              <a:t>رويش دندانهای شيري</a:t>
            </a:r>
            <a:endParaRPr lang="fa-IR" sz="24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sp>
        <p:nvSpPr>
          <p:cNvPr id="7" name="Line 43"/>
          <p:cNvSpPr>
            <a:spLocks noChangeShapeType="1"/>
          </p:cNvSpPr>
          <p:nvPr/>
        </p:nvSpPr>
        <p:spPr bwMode="auto">
          <a:xfrm>
            <a:off x="1905000" y="2286000"/>
            <a:ext cx="4038600" cy="0"/>
          </a:xfrm>
          <a:prstGeom prst="line">
            <a:avLst/>
          </a:prstGeom>
          <a:noFill/>
          <a:ln w="76200">
            <a:solidFill>
              <a:srgbClr val="6666FF"/>
            </a:solidFill>
            <a:round/>
            <a:headEnd type="oval" w="med" len="med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7391400" y="2819400"/>
            <a:ext cx="129540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97719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481669"/>
            <a:ext cx="8153400" cy="4525963"/>
          </a:xfrm>
        </p:spPr>
        <p:txBody>
          <a:bodyPr>
            <a:normAutofit fontScale="85000" lnSpcReduction="10000"/>
          </a:bodyPr>
          <a:lstStyle/>
          <a:p>
            <a:pPr algn="just" rtl="1" eaLnBrk="1" hangingPunct="1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"/>
            </a:pPr>
            <a:r>
              <a:rPr lang="fa-IR" altLang="en-US" sz="3200" b="1" dirty="0" smtClean="0">
                <a:solidFill>
                  <a:srgbClr val="800000"/>
                </a:solidFill>
                <a:cs typeface="2  Mitra" panose="00000400000000000000" pitchFamily="2" charset="-78"/>
              </a:rPr>
              <a:t> دوره ای است که دندان های شیری به تدریج جای خود را به دندان های دا</a:t>
            </a:r>
            <a:r>
              <a:rPr lang="fa-IR" altLang="en-US" b="1" dirty="0">
                <a:solidFill>
                  <a:srgbClr val="800000"/>
                </a:solidFill>
                <a:cs typeface="2  Mitra" panose="00000400000000000000" pitchFamily="2" charset="-78"/>
              </a:rPr>
              <a:t>ئ</a:t>
            </a:r>
            <a:r>
              <a:rPr lang="fa-IR" altLang="en-US" sz="3200" b="1" dirty="0" smtClean="0">
                <a:solidFill>
                  <a:srgbClr val="800000"/>
                </a:solidFill>
                <a:cs typeface="2  Mitra" panose="00000400000000000000" pitchFamily="2" charset="-78"/>
              </a:rPr>
              <a:t>می می دهند. دندانهای شیری لق شده، افتاده و دندان دائمی جایگزین آنها رویش می یابند. </a:t>
            </a:r>
          </a:p>
          <a:p>
            <a:pPr algn="just" rtl="1" eaLnBrk="1" hangingPunct="1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"/>
            </a:pPr>
            <a:r>
              <a:rPr lang="fa-IR" altLang="en-US" sz="3200" b="1" dirty="0" smtClean="0">
                <a:solidFill>
                  <a:srgbClr val="800000"/>
                </a:solidFill>
                <a:cs typeface="2  Mitra" panose="00000400000000000000" pitchFamily="2" charset="-78"/>
              </a:rPr>
              <a:t> در این دوران در دهان کودک مخلوطی از دندان های شیری و دائمی دیده می شود.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10929" y="397933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>
                <a:solidFill>
                  <a:srgbClr val="FF0000"/>
                </a:solidFill>
                <a:cs typeface="2  Titr" pitchFamily="2" charset="-78"/>
              </a:rPr>
              <a:t>دندان مختلط</a:t>
            </a:r>
            <a:endParaRPr lang="fa-IR" sz="32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184157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168401"/>
            <a:ext cx="8610600" cy="5334000"/>
          </a:xfrm>
        </p:spPr>
        <p:txBody>
          <a:bodyPr>
            <a:normAutofit fontScale="70000" lnSpcReduction="20000"/>
          </a:bodyPr>
          <a:lstStyle/>
          <a:p>
            <a:pPr algn="r" rtl="1" eaLnBrk="1" hangingPunct="1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"/>
            </a:pPr>
            <a:r>
              <a:rPr lang="fa-IR" altLang="en-US" sz="3200" b="1" dirty="0" smtClean="0">
                <a:solidFill>
                  <a:srgbClr val="C00000"/>
                </a:solidFill>
                <a:cs typeface="2  Mitra" panose="00000400000000000000" pitchFamily="2" charset="-78"/>
              </a:rPr>
              <a:t>  زمان رويش اولین دندان دائمی: 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حدود 6 سال</a:t>
            </a:r>
            <a:r>
              <a:rPr lang="ar-SA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گ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ي </a:t>
            </a:r>
          </a:p>
          <a:p>
            <a:pPr algn="r" rtl="1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"/>
            </a:pPr>
            <a:r>
              <a:rPr lang="fa-IR" altLang="en-US" sz="3200" b="1" dirty="0" smtClean="0">
                <a:solidFill>
                  <a:srgbClr val="C00000"/>
                </a:solidFill>
                <a:cs typeface="2  Mitra" panose="00000400000000000000" pitchFamily="2" charset="-78"/>
              </a:rPr>
              <a:t>  زمان </a:t>
            </a:r>
            <a:r>
              <a:rPr lang="fa-IR" altLang="en-US" b="1" dirty="0" smtClean="0">
                <a:solidFill>
                  <a:srgbClr val="C00000"/>
                </a:solidFill>
                <a:cs typeface="2  Mitra" panose="00000400000000000000" pitchFamily="2" charset="-78"/>
              </a:rPr>
              <a:t>تكميل (</a:t>
            </a:r>
            <a:r>
              <a:rPr lang="fa-IR" altLang="en-US" b="1" dirty="0">
                <a:solidFill>
                  <a:srgbClr val="C00000"/>
                </a:solidFill>
                <a:cs typeface="2  Mitra" panose="00000400000000000000" pitchFamily="2" charset="-78"/>
              </a:rPr>
              <a:t>به جز دندان </a:t>
            </a:r>
            <a:r>
              <a:rPr lang="fa-IR" altLang="en-US" b="1" dirty="0" smtClean="0">
                <a:solidFill>
                  <a:srgbClr val="C00000"/>
                </a:solidFill>
                <a:cs typeface="2  Mitra" panose="00000400000000000000" pitchFamily="2" charset="-78"/>
              </a:rPr>
              <a:t>عقل): </a:t>
            </a:r>
            <a:r>
              <a:rPr lang="fa-IR" altLang="en-US" b="1" dirty="0" smtClean="0">
                <a:cs typeface="2  Mitra" panose="00000400000000000000" pitchFamily="2" charset="-78"/>
              </a:rPr>
              <a:t>حدود</a:t>
            </a:r>
            <a:r>
              <a:rPr lang="fa-IR" altLang="en-US" sz="3200" b="1" dirty="0" smtClean="0">
                <a:cs typeface="2  Mitra" panose="00000400000000000000" pitchFamily="2" charset="-78"/>
              </a:rPr>
              <a:t> 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12 الي 13 سال</a:t>
            </a:r>
            <a:r>
              <a:rPr lang="ar-SA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گ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ي</a:t>
            </a:r>
            <a:r>
              <a:rPr lang="fa-IR" altLang="en-US" sz="3200" b="1" dirty="0" smtClean="0">
                <a:solidFill>
                  <a:srgbClr val="C00000"/>
                </a:solidFill>
                <a:cs typeface="2  Mitra" panose="00000400000000000000" pitchFamily="2" charset="-78"/>
              </a:rPr>
              <a:t>  </a:t>
            </a:r>
          </a:p>
          <a:p>
            <a:pPr algn="r" rtl="1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"/>
            </a:pPr>
            <a:r>
              <a:rPr lang="fa-IR" altLang="en-US" sz="3200" b="1" dirty="0" smtClean="0">
                <a:solidFill>
                  <a:srgbClr val="C00000"/>
                </a:solidFill>
                <a:cs typeface="2  Mitra" panose="00000400000000000000" pitchFamily="2" charset="-78"/>
              </a:rPr>
              <a:t>تعداد كل دندانهای دائمی ( با در نظر گرفتن دندان های عقل): 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32 عدد، (در هر نیم فک 8 دندان)</a:t>
            </a:r>
          </a:p>
          <a:p>
            <a:pPr algn="r" rtl="1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"/>
            </a:pPr>
            <a:r>
              <a:rPr lang="fa-IR" altLang="en-US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از حدود </a:t>
            </a:r>
            <a:r>
              <a:rPr lang="fa-IR" altLang="en-US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5.5 تا 12 سالگی </a:t>
            </a:r>
            <a:r>
              <a:rPr lang="fa-IR" altLang="en-US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به تدریج دندانهای </a:t>
            </a:r>
            <a:r>
              <a:rPr lang="fa-IR" altLang="en-US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شیری لق </a:t>
            </a:r>
            <a:r>
              <a:rPr lang="fa-IR" altLang="en-US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می شود و می افتند.</a:t>
            </a:r>
          </a:p>
          <a:p>
            <a:pPr algn="r" rtl="1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"/>
            </a:pPr>
            <a:r>
              <a:rPr lang="fa-IR" altLang="en-US" sz="32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معمولا </a:t>
            </a:r>
            <a:r>
              <a:rPr lang="fa-IR" altLang="en-US" sz="32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2 تا 6 ماه</a:t>
            </a:r>
            <a:r>
              <a:rPr lang="fa-IR" altLang="en-US" sz="32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 پس از </a:t>
            </a:r>
            <a:r>
              <a:rPr lang="fa-IR" altLang="en-US" sz="32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افتادن</a:t>
            </a:r>
            <a:r>
              <a:rPr lang="fa-IR" altLang="en-US" sz="32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 هر دندان شیری، </a:t>
            </a:r>
            <a:r>
              <a:rPr lang="fa-IR" altLang="en-US" sz="32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دندان دائمی </a:t>
            </a:r>
            <a:r>
              <a:rPr lang="fa-IR" altLang="en-US" sz="32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جانشین رویش می یابد و تا پایان عمر در دهان باقی می ماند. </a:t>
            </a:r>
            <a:endParaRPr lang="en-US" altLang="en-US" sz="3200" b="1" dirty="0" smtClean="0">
              <a:solidFill>
                <a:srgbClr val="0070C0"/>
              </a:solidFill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514600" y="304800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800" b="1" dirty="0">
                <a:solidFill>
                  <a:srgbClr val="FF0000"/>
                </a:solidFill>
                <a:cs typeface="2  Titr" pitchFamily="2" charset="-78"/>
              </a:rPr>
              <a:t>دندان دائمي</a:t>
            </a:r>
            <a:endParaRPr lang="fa-IR" sz="28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527643"/>
            <a:ext cx="134302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72314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9373689"/>
              </p:ext>
            </p:extLst>
          </p:nvPr>
        </p:nvGraphicFramePr>
        <p:xfrm>
          <a:off x="152397" y="1371600"/>
          <a:ext cx="8610606" cy="518159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956734"/>
                <a:gridCol w="956734"/>
                <a:gridCol w="956734"/>
                <a:gridCol w="956734"/>
                <a:gridCol w="956734"/>
                <a:gridCol w="956734"/>
                <a:gridCol w="956734"/>
                <a:gridCol w="999065"/>
                <a:gridCol w="914403"/>
              </a:tblGrid>
              <a:tr h="1382237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آسياي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سوم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(عقل)</a:t>
                      </a:r>
                      <a:endParaRPr kumimoji="0" lang="en-US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آسياي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دوم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7</a:t>
                      </a:r>
                      <a:endParaRPr kumimoji="0" lang="en-US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آسياي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اول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6</a:t>
                      </a:r>
                      <a:endParaRPr kumimoji="0" lang="en-US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آسياي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كوچك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5</a:t>
                      </a:r>
                      <a:endParaRPr kumimoji="0" lang="en-US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آسياي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كوچك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4</a:t>
                      </a:r>
                      <a:endParaRPr kumimoji="0" lang="en-US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نيش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a-IR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2  Mitra" panose="00000400000000000000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3</a:t>
                      </a:r>
                      <a:endParaRPr kumimoji="0" lang="en-US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پيش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طرفي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2</a:t>
                      </a:r>
                      <a:endParaRPr kumimoji="0" lang="en-US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پيش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مياني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2  Mitra" panose="00000400000000000000" pitchFamily="2" charset="-78"/>
                        </a:rPr>
                        <a:t>1</a:t>
                      </a:r>
                      <a:endParaRPr kumimoji="0" lang="en-US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دندان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فک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99681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 17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21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سالگي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12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13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سالگي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6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سالگي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12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سالگي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سالگي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12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سالگي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8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9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سالگي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8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سالگي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فك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بالا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/>
                </a:tc>
              </a:tr>
              <a:tr h="1899681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21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سالگي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13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سالگي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6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سالگي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12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سالگي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12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سالگي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9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10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سالگي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8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سالگي</a:t>
                      </a:r>
                    </a:p>
                  </a:txBody>
                  <a:tcPr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6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سالگي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فك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پائين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marT="45719" marB="45719" anchor="ctr" horzOverflow="overflow"/>
                </a:tc>
              </a:tr>
            </a:tbl>
          </a:graphicData>
        </a:graphic>
      </p:graphicFrame>
      <p:sp>
        <p:nvSpPr>
          <p:cNvPr id="4" name="Title 3"/>
          <p:cNvSpPr txBox="1">
            <a:spLocks/>
          </p:cNvSpPr>
          <p:nvPr/>
        </p:nvSpPr>
        <p:spPr>
          <a:xfrm>
            <a:off x="1583273" y="334101"/>
            <a:ext cx="558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800" b="1" dirty="0" smtClean="0">
                <a:solidFill>
                  <a:srgbClr val="FF0000"/>
                </a:solidFill>
                <a:cs typeface="2  Titr" pitchFamily="2" charset="-78"/>
              </a:rPr>
              <a:t>زمان </a:t>
            </a:r>
            <a:r>
              <a:rPr lang="fa-IR" sz="2800" b="1" dirty="0">
                <a:solidFill>
                  <a:srgbClr val="FF0000"/>
                </a:solidFill>
                <a:cs typeface="2  Titr" pitchFamily="2" charset="-78"/>
              </a:rPr>
              <a:t>رويش دندانهای </a:t>
            </a:r>
            <a:r>
              <a:rPr lang="fa-IR" sz="2800" b="1" dirty="0" smtClean="0">
                <a:solidFill>
                  <a:srgbClr val="FF0000"/>
                </a:solidFill>
                <a:cs typeface="2  Titr" pitchFamily="2" charset="-78"/>
              </a:rPr>
              <a:t>دائمي</a:t>
            </a:r>
            <a:endParaRPr lang="fa-IR" sz="28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7848600" y="1347158"/>
            <a:ext cx="914404" cy="13960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64905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849194"/>
              </p:ext>
            </p:extLst>
          </p:nvPr>
        </p:nvGraphicFramePr>
        <p:xfrm>
          <a:off x="381000" y="1219200"/>
          <a:ext cx="8458200" cy="53340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819400"/>
                <a:gridCol w="2819400"/>
                <a:gridCol w="28194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دندان دائمی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دندان شیری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مشخصات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 </a:t>
                      </a: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بزرگ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کوچک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اندازه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كدر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روشن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رنگ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بلندتر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كوتاهتر(پيازي شكل)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تاج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گشادتر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تنگ تر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طوق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بزرگتر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كوچكتر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سطح جونده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پهن تر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باريكتر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ريشه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ضخيم تر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نازكتر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ضخامت مينا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ضخيم تر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نازكتر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ضخامت عاج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كوچكتر 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وسيع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2  Mitra" panose="00000400000000000000" pitchFamily="2" charset="-78"/>
                        </a:rPr>
                        <a:t>مغز دندان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2  Mitra" panose="00000400000000000000" pitchFamily="2" charset="-78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4" name="Title 3"/>
          <p:cNvSpPr txBox="1">
            <a:spLocks/>
          </p:cNvSpPr>
          <p:nvPr/>
        </p:nvSpPr>
        <p:spPr>
          <a:xfrm>
            <a:off x="1498599" y="270934"/>
            <a:ext cx="558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800" b="1" dirty="0">
                <a:solidFill>
                  <a:srgbClr val="FF0000"/>
                </a:solidFill>
                <a:cs typeface="2  Titr" pitchFamily="2" charset="-78"/>
              </a:rPr>
              <a:t>تفاوت دندان شيري و دائمي </a:t>
            </a:r>
            <a:endParaRPr lang="fa-IR" sz="28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376706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wind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261" y="314865"/>
            <a:ext cx="6642100" cy="792000"/>
          </a:xfrm>
          <a:gradFill flip="none"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path path="circle">
              <a:fillToRect l="50000" t="-80000" r="50000" b="180000"/>
            </a:path>
            <a:tileRect/>
          </a:gradFill>
          <a:ln w="38100" cmpd="dbl">
            <a:solidFill>
              <a:srgbClr val="00B05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oftRound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rtl="1" eaLnBrk="1" fontAlgn="auto" hangingPunct="1">
              <a:spcAft>
                <a:spcPts val="0"/>
              </a:spcAft>
              <a:defRPr/>
            </a:pPr>
            <a:r>
              <a:rPr lang="fa-IR" altLang="en-US" sz="2700" b="1" dirty="0" smtClean="0">
                <a:solidFill>
                  <a:srgbClr val="FF0000"/>
                </a:solidFill>
                <a:cs typeface="2  Titr" pitchFamily="2" charset="-78"/>
              </a:rPr>
              <a:t>آشنايي با دهان و ساختمان دندان</a:t>
            </a:r>
            <a:r>
              <a:rPr lang="fa-IR" altLang="en-US" b="1" dirty="0" smtClean="0">
                <a:solidFill>
                  <a:srgbClr val="FF0000"/>
                </a:solidFill>
                <a:cs typeface="2  Titr" pitchFamily="2" charset="-78"/>
              </a:rPr>
              <a:t>	</a:t>
            </a:r>
            <a:endParaRPr lang="en-US" altLang="en-US" b="1" dirty="0" smtClean="0">
              <a:solidFill>
                <a:srgbClr val="FF0000"/>
              </a:solidFill>
              <a:cs typeface="2  Titr" pitchFamily="2" charset="-78"/>
            </a:endParaRPr>
          </a:p>
        </p:txBody>
      </p:sp>
      <p:sp>
        <p:nvSpPr>
          <p:cNvPr id="5" name="Flowchart: Alternate Process 4"/>
          <p:cNvSpPr/>
          <p:nvPr/>
        </p:nvSpPr>
        <p:spPr>
          <a:xfrm>
            <a:off x="654171" y="1532468"/>
            <a:ext cx="8028000" cy="4953000"/>
          </a:xfrm>
          <a:prstGeom prst="flowChartAlternateProcess">
            <a:avLst/>
          </a:prstGeom>
          <a:solidFill>
            <a:srgbClr val="DDF0C8"/>
          </a:solidFill>
          <a:ln w="57150">
            <a:solidFill>
              <a:srgbClr val="00B05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rtl="1"/>
            <a:r>
              <a:rPr lang="fa-IR" sz="2400" b="1" dirty="0">
                <a:solidFill>
                  <a:srgbClr val="0070C0"/>
                </a:solidFill>
                <a:cs typeface="2  Mitra" panose="00000400000000000000" pitchFamily="2" charset="-78"/>
              </a:rPr>
              <a:t>پس از پایان این فصل انتظار می رود شما بتوانید</a:t>
            </a:r>
            <a:r>
              <a:rPr lang="fa-IR" sz="24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:</a:t>
            </a:r>
          </a:p>
          <a:p>
            <a:pPr algn="just" rtl="1"/>
            <a:endParaRPr lang="fa-IR" sz="2400" b="1" dirty="0">
              <a:solidFill>
                <a:srgbClr val="0070C0"/>
              </a:solidFill>
              <a:cs typeface="2  Mitra" panose="00000400000000000000" pitchFamily="2" charset="-78"/>
            </a:endParaRPr>
          </a:p>
          <a:p>
            <a:pPr algn="just" rtl="1"/>
            <a:r>
              <a:rPr lang="fa-IR" sz="2400" dirty="0">
                <a:solidFill>
                  <a:schemeClr val="tx1"/>
                </a:solidFill>
                <a:cs typeface="2  Mitra" panose="00000400000000000000" pitchFamily="2" charset="-78"/>
              </a:rPr>
              <a:t>1- نقش دندان ها و لایه های دندانی را بیان کنید.</a:t>
            </a:r>
          </a:p>
          <a:p>
            <a:pPr algn="just" rtl="1"/>
            <a:r>
              <a:rPr lang="fa-IR" sz="2400" dirty="0">
                <a:solidFill>
                  <a:schemeClr val="tx1"/>
                </a:solidFill>
                <a:cs typeface="2  Mitra" panose="00000400000000000000" pitchFamily="2" charset="-78"/>
              </a:rPr>
              <a:t>2- دوره های دندانی و زمان رویش دندان ها را شرح دهید.</a:t>
            </a:r>
          </a:p>
          <a:p>
            <a:pPr algn="just" rtl="1"/>
            <a:r>
              <a:rPr lang="fa-IR" sz="2400" dirty="0">
                <a:solidFill>
                  <a:schemeClr val="tx1"/>
                </a:solidFill>
                <a:cs typeface="2  Mitra" panose="00000400000000000000" pitchFamily="2" charset="-78"/>
              </a:rPr>
              <a:t>3- نحوه ثبت دندان ها در چارت دندانی را بیان کنید.</a:t>
            </a:r>
          </a:p>
          <a:p>
            <a:pPr algn="just" rtl="1"/>
            <a:r>
              <a:rPr lang="fa-IR" sz="2400" dirty="0">
                <a:solidFill>
                  <a:schemeClr val="tx1"/>
                </a:solidFill>
                <a:cs typeface="2  Mitra" panose="00000400000000000000" pitchFamily="2" charset="-78"/>
              </a:rPr>
              <a:t>4- اهمیت دندان های </a:t>
            </a:r>
            <a:r>
              <a:rPr lang="fa-IR" sz="2400" dirty="0" smtClean="0">
                <a:solidFill>
                  <a:schemeClr val="tx1"/>
                </a:solidFill>
                <a:cs typeface="2  Mitra" panose="00000400000000000000" pitchFamily="2" charset="-78"/>
              </a:rPr>
              <a:t>شیری </a:t>
            </a:r>
            <a:r>
              <a:rPr lang="fa-IR" sz="2400" dirty="0">
                <a:solidFill>
                  <a:schemeClr val="tx1"/>
                </a:solidFill>
                <a:cs typeface="2  Mitra" panose="00000400000000000000" pitchFamily="2" charset="-78"/>
              </a:rPr>
              <a:t>را شرح دهید.</a:t>
            </a:r>
          </a:p>
          <a:p>
            <a:pPr algn="just" rtl="1"/>
            <a:r>
              <a:rPr lang="fa-IR" sz="2400" dirty="0">
                <a:solidFill>
                  <a:schemeClr val="tx1"/>
                </a:solidFill>
                <a:cs typeface="2  Mitra" panose="00000400000000000000" pitchFamily="2" charset="-78"/>
              </a:rPr>
              <a:t>5- دندان 6 سالگی و اهمیت آن را بیان کنید.</a:t>
            </a:r>
            <a:endParaRPr lang="en-US" sz="2400" dirty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algn="just" rtl="1"/>
            <a:endParaRPr lang="fa-IR" b="1" dirty="0">
              <a:solidFill>
                <a:srgbClr val="0070C0"/>
              </a:solidFill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793283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447799"/>
            <a:ext cx="7010400" cy="2438401"/>
          </a:xfrm>
        </p:spPr>
        <p:txBody>
          <a:bodyPr>
            <a:noAutofit/>
          </a:bodyPr>
          <a:lstStyle/>
          <a:p>
            <a:pPr marL="0" indent="0" algn="ctr" rtl="1" eaLnBrk="1" hangingPunct="1">
              <a:lnSpc>
                <a:spcPct val="150000"/>
              </a:lnSpc>
              <a:buClr>
                <a:srgbClr val="92D050"/>
              </a:buClr>
              <a:buSzPct val="150000"/>
              <a:buNone/>
            </a:pPr>
            <a:r>
              <a:rPr lang="fa-IR" altLang="en-US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 </a:t>
            </a:r>
            <a:r>
              <a:rPr lang="fa-IR" alt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در دهان </a:t>
            </a:r>
            <a:r>
              <a:rPr lang="fa-IR" altLang="en-US" sz="2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چهار نیم فک </a:t>
            </a:r>
            <a:r>
              <a:rPr lang="fa-IR" alt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داریم:</a:t>
            </a:r>
          </a:p>
          <a:p>
            <a:pPr marL="0" indent="0" algn="just" rtl="1" eaLnBrk="1" hangingPunct="1">
              <a:lnSpc>
                <a:spcPct val="150000"/>
              </a:lnSpc>
              <a:buClr>
                <a:srgbClr val="92D050"/>
              </a:buClr>
              <a:buSzPct val="150000"/>
              <a:buNone/>
            </a:pPr>
            <a:r>
              <a:rPr lang="fa-IR" altLang="en-US" sz="2000" b="1" dirty="0" smtClean="0">
                <a:cs typeface="2  Mitra" panose="00000400000000000000" pitchFamily="2" charset="-78"/>
              </a:rPr>
              <a:t>نیمه </a:t>
            </a:r>
            <a:r>
              <a:rPr lang="fa-IR" altLang="en-US" sz="20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چپ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 فک </a:t>
            </a:r>
            <a:r>
              <a:rPr lang="fa-IR" altLang="en-US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بالا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		نیمه</a:t>
            </a:r>
            <a:r>
              <a:rPr lang="fa-IR" altLang="en-US" sz="20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 راست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فک </a:t>
            </a:r>
            <a:r>
              <a:rPr lang="fa-IR" altLang="en-US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بال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ا</a:t>
            </a:r>
          </a:p>
          <a:p>
            <a:pPr marL="0" indent="0" algn="just" rtl="1" eaLnBrk="1" hangingPunct="1">
              <a:lnSpc>
                <a:spcPct val="150000"/>
              </a:lnSpc>
              <a:buClr>
                <a:srgbClr val="92D050"/>
              </a:buClr>
              <a:buSzPct val="150000"/>
              <a:buNone/>
            </a:pPr>
            <a:r>
              <a:rPr lang="fa-IR" alt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نیمه </a:t>
            </a:r>
            <a:r>
              <a:rPr lang="fa-IR" altLang="en-US" sz="2000" b="1" dirty="0" smtClean="0">
                <a:solidFill>
                  <a:srgbClr val="7030A0"/>
                </a:solidFill>
                <a:cs typeface="2  Mitra" panose="00000400000000000000" pitchFamily="2" charset="-78"/>
              </a:rPr>
              <a:t>چپ</a:t>
            </a:r>
            <a:r>
              <a:rPr lang="fa-IR" alt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فک </a:t>
            </a:r>
            <a:r>
              <a:rPr lang="fa-IR" altLang="en-US" sz="2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پایین</a:t>
            </a:r>
            <a:r>
              <a:rPr lang="fa-IR" alt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		نیمه </a:t>
            </a:r>
            <a:r>
              <a:rPr lang="fa-IR" altLang="en-US" sz="2000" b="1" dirty="0" smtClean="0">
                <a:solidFill>
                  <a:srgbClr val="7030A0"/>
                </a:solidFill>
                <a:cs typeface="2  Mitra" panose="00000400000000000000" pitchFamily="2" charset="-78"/>
              </a:rPr>
              <a:t>راست</a:t>
            </a:r>
            <a:r>
              <a:rPr lang="fa-IR" alt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فک </a:t>
            </a:r>
            <a:r>
              <a:rPr lang="fa-IR" altLang="en-US" sz="2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پایین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447463" y="457200"/>
            <a:ext cx="3816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400" b="1" dirty="0" smtClean="0">
                <a:solidFill>
                  <a:srgbClr val="FF0000"/>
                </a:solidFill>
                <a:cs typeface="2  Titr" pitchFamily="2" charset="-78"/>
              </a:rPr>
              <a:t>نامگذاری دندان ها</a:t>
            </a:r>
            <a:endParaRPr lang="fa-IR" sz="24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0" y="3962400"/>
            <a:ext cx="4724400" cy="2269070"/>
          </a:xfrm>
          <a:prstGeom prst="rect">
            <a:avLst/>
          </a:prstGeom>
          <a:ln w="889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214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 txBox="1">
            <a:spLocks/>
          </p:cNvSpPr>
          <p:nvPr/>
        </p:nvSpPr>
        <p:spPr>
          <a:xfrm>
            <a:off x="1676400" y="381000"/>
            <a:ext cx="558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800" b="1" dirty="0" smtClean="0">
                <a:solidFill>
                  <a:srgbClr val="FF0000"/>
                </a:solidFill>
                <a:cs typeface="2  Titr" pitchFamily="2" charset="-78"/>
              </a:rPr>
              <a:t>چارت ثبت دندان های دائمی</a:t>
            </a:r>
            <a:endParaRPr lang="fa-IR" sz="28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3044900"/>
              </p:ext>
            </p:extLst>
          </p:nvPr>
        </p:nvGraphicFramePr>
        <p:xfrm>
          <a:off x="2159230" y="1303871"/>
          <a:ext cx="4752000" cy="217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000"/>
                <a:gridCol w="2376000"/>
              </a:tblGrid>
              <a:tr h="990000"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 smtClean="0">
                          <a:solidFill>
                            <a:srgbClr val="0070C0"/>
                          </a:solidFill>
                          <a:cs typeface="2  Mitra" panose="00000400000000000000" pitchFamily="2" charset="-78"/>
                        </a:rPr>
                        <a:t>نیمه راست فک بالا</a:t>
                      </a:r>
                    </a:p>
                    <a:p>
                      <a:pPr algn="ctr" rtl="1"/>
                      <a:endParaRPr lang="fa-IR" sz="1800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r"/>
                      <a:r>
                        <a:rPr lang="fa-IR" altLang="en-US" sz="1800" b="1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r>
                        <a:rPr lang="fa-IR" altLang="en-US" sz="1800" b="1" dirty="0" smtClean="0">
                          <a:solidFill>
                            <a:schemeClr val="tx1"/>
                          </a:solidFill>
                        </a:rPr>
                        <a:t>7654321 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sz="1800" dirty="0" smtClean="0">
                          <a:solidFill>
                            <a:srgbClr val="0070C0"/>
                          </a:solidFill>
                          <a:cs typeface="2  Mitra" panose="00000400000000000000" pitchFamily="2" charset="-78"/>
                        </a:rPr>
                        <a:t>نیمه چپ فک بالا</a:t>
                      </a:r>
                    </a:p>
                    <a:p>
                      <a:pPr algn="ctr"/>
                      <a:endParaRPr lang="fa-IR" sz="1800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r>
                        <a:rPr lang="fa-IR" altLang="en-US" sz="1800" b="1" dirty="0" smtClean="0">
                          <a:solidFill>
                            <a:schemeClr val="tx1"/>
                          </a:solidFill>
                        </a:rPr>
                        <a:t>1234567</a:t>
                      </a:r>
                      <a:r>
                        <a:rPr lang="fa-IR" altLang="en-US" sz="1800" b="1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r>
                        <a:rPr lang="fa-IR" altLang="en-US" sz="18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90000">
                <a:tc>
                  <a:txBody>
                    <a:bodyPr/>
                    <a:lstStyle/>
                    <a:p>
                      <a:pPr algn="r"/>
                      <a:r>
                        <a:rPr lang="fa-IR" altLang="en-US" sz="1800" b="1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r>
                        <a:rPr lang="fa-IR" altLang="en-US" sz="1800" b="1" dirty="0" smtClean="0"/>
                        <a:t>7654321 </a:t>
                      </a:r>
                    </a:p>
                    <a:p>
                      <a:pPr algn="r"/>
                      <a:endParaRPr lang="en-US" sz="1800" dirty="0"/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en-US" sz="1800" b="1" dirty="0" smtClean="0">
                          <a:solidFill>
                            <a:srgbClr val="0070C0"/>
                          </a:solidFill>
                          <a:cs typeface="2  Mitra" panose="00000400000000000000" pitchFamily="2" charset="-78"/>
                        </a:rPr>
                        <a:t>نیمه راست فک پایین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altLang="en-US" sz="1800" b="1" dirty="0" smtClean="0"/>
                        <a:t>1234567</a:t>
                      </a:r>
                      <a:r>
                        <a:rPr lang="fa-IR" altLang="en-US" sz="1800" b="1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r>
                        <a:rPr lang="fa-IR" altLang="en-US" sz="1800" b="1" dirty="0" smtClean="0"/>
                        <a:t> </a:t>
                      </a:r>
                    </a:p>
                    <a:p>
                      <a:pPr algn="l"/>
                      <a:endParaRPr lang="en-US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en-US" sz="1800" b="1" dirty="0" smtClean="0">
                          <a:solidFill>
                            <a:srgbClr val="0070C0"/>
                          </a:solidFill>
                          <a:cs typeface="2  Mitra" panose="00000400000000000000" pitchFamily="2" charset="-78"/>
                        </a:rPr>
                        <a:t>نیمه چپ فک پایین</a:t>
                      </a:r>
                      <a:endParaRPr lang="en-US" sz="1800" dirty="0" smtClean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3" name="Title 3"/>
          <p:cNvSpPr txBox="1">
            <a:spLocks/>
          </p:cNvSpPr>
          <p:nvPr/>
        </p:nvSpPr>
        <p:spPr>
          <a:xfrm>
            <a:off x="1753471" y="3481674"/>
            <a:ext cx="558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400" b="1" dirty="0" smtClean="0">
                <a:solidFill>
                  <a:srgbClr val="FF0000"/>
                </a:solidFill>
                <a:cs typeface="2  Titr" pitchFamily="2" charset="-78"/>
              </a:rPr>
              <a:t>چارت ثبت دندان های شیری</a:t>
            </a:r>
            <a:endParaRPr lang="fa-IR" sz="24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graphicFrame>
        <p:nvGraphicFramePr>
          <p:cNvPr id="25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6470716"/>
              </p:ext>
            </p:extLst>
          </p:nvPr>
        </p:nvGraphicFramePr>
        <p:xfrm>
          <a:off x="2159230" y="4367797"/>
          <a:ext cx="4752000" cy="217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000"/>
                <a:gridCol w="2376000"/>
              </a:tblGrid>
              <a:tr h="990000"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 smtClean="0">
                          <a:solidFill>
                            <a:srgbClr val="0070C0"/>
                          </a:solidFill>
                          <a:cs typeface="2  Mitra" panose="00000400000000000000" pitchFamily="2" charset="-78"/>
                        </a:rPr>
                        <a:t>نیمه راست فک بالا</a:t>
                      </a:r>
                    </a:p>
                    <a:p>
                      <a:pPr algn="ctr" rtl="1"/>
                      <a:endParaRPr lang="fa-IR" sz="1800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r"/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EDCBA</a:t>
                      </a:r>
                      <a:r>
                        <a:rPr lang="fa-IR" sz="18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sz="1800" dirty="0" smtClean="0">
                          <a:solidFill>
                            <a:srgbClr val="0070C0"/>
                          </a:solidFill>
                          <a:cs typeface="2  Mitra" panose="00000400000000000000" pitchFamily="2" charset="-78"/>
                        </a:rPr>
                        <a:t>نیمه چپ فک بالا</a:t>
                      </a:r>
                    </a:p>
                    <a:p>
                      <a:pPr algn="ctr"/>
                      <a:endParaRPr lang="fa-IR" sz="1800" dirty="0" smtClean="0">
                        <a:solidFill>
                          <a:srgbClr val="0070C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ABCDE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90000">
                <a:tc>
                  <a:txBody>
                    <a:bodyPr/>
                    <a:lstStyle/>
                    <a:p>
                      <a:pPr algn="r"/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Arial" charset="0"/>
                          <a:ea typeface="+mn-ea"/>
                          <a:cs typeface="Arial" charset="0"/>
                        </a:rPr>
                        <a:t>EDCBA</a:t>
                      </a:r>
                      <a:r>
                        <a:rPr kumimoji="0" lang="fa-I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lang="fa-IR" altLang="en-US" sz="1800" b="1" dirty="0" smtClean="0"/>
                        <a:t> </a:t>
                      </a:r>
                    </a:p>
                    <a:p>
                      <a:pPr algn="r"/>
                      <a:endParaRPr lang="en-US" sz="1800" dirty="0"/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en-US" sz="1800" b="1" dirty="0" smtClean="0">
                          <a:solidFill>
                            <a:srgbClr val="0070C0"/>
                          </a:solidFill>
                          <a:cs typeface="2  Mitra" panose="00000400000000000000" pitchFamily="2" charset="-78"/>
                        </a:rPr>
                        <a:t>نیمه راست فک پایین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Arial" charset="0"/>
                          <a:ea typeface="+mn-ea"/>
                          <a:cs typeface="Arial" charset="0"/>
                        </a:rPr>
                        <a:t>ABCDE</a:t>
                      </a:r>
                      <a:endParaRPr lang="fa-IR" altLang="en-US" sz="1800" b="1" dirty="0" smtClean="0"/>
                    </a:p>
                    <a:p>
                      <a:pPr algn="l"/>
                      <a:endParaRPr lang="en-US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en-US" sz="1800" b="1" dirty="0" smtClean="0">
                          <a:solidFill>
                            <a:srgbClr val="0070C0"/>
                          </a:solidFill>
                          <a:cs typeface="2  Mitra" panose="00000400000000000000" pitchFamily="2" charset="-78"/>
                        </a:rPr>
                        <a:t>نیمه چپ فک پایین</a:t>
                      </a:r>
                      <a:endParaRPr lang="en-US" sz="1800" dirty="0" smtClean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95140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807" y="286593"/>
            <a:ext cx="8610600" cy="11631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b="1" dirty="0" smtClean="0">
                <a:cs typeface="2  Mitra" panose="00000400000000000000" pitchFamily="2" charset="-78"/>
              </a:rPr>
              <a:t>         </a:t>
            </a:r>
            <a:r>
              <a:rPr lang="fa-IR" sz="1600" b="1" dirty="0" smtClean="0">
                <a:cs typeface="2  Mitra" panose="00000400000000000000" pitchFamily="2" charset="-78"/>
              </a:rPr>
              <a:t>فقط می توان علامت دندان های مورد نظر را نوشت:</a:t>
            </a:r>
          </a:p>
          <a:p>
            <a:pPr marL="0" indent="0" algn="r" rtl="1">
              <a:buNone/>
            </a:pPr>
            <a:r>
              <a:rPr lang="fa-IR" sz="1600" b="1" dirty="0" smtClean="0">
                <a:cs typeface="2  Mitra" panose="00000400000000000000" pitchFamily="2" charset="-78"/>
              </a:rPr>
              <a:t>مثال: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222674" y="1822285"/>
            <a:ext cx="8610600" cy="720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2400" b="1" dirty="0" smtClean="0">
                <a:cs typeface="2  Mitra" panose="00000400000000000000" pitchFamily="2" charset="-78"/>
              </a:rPr>
              <a:t>دندان</a:t>
            </a:r>
            <a:r>
              <a:rPr lang="fa-IR" b="1" dirty="0" smtClean="0">
                <a:cs typeface="2  Mitra" panose="00000400000000000000" pitchFamily="2" charset="-78"/>
              </a:rPr>
              <a:t> 			</a:t>
            </a:r>
            <a:r>
              <a:rPr lang="fa-IR" sz="24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دندان آسیای اول شیری سمت چپ فک بالا</a:t>
            </a:r>
            <a:endParaRPr lang="en-US" sz="2400" b="1" dirty="0">
              <a:solidFill>
                <a:srgbClr val="00B050"/>
              </a:solidFill>
              <a:cs typeface="2  Mitra" panose="00000400000000000000" pitchFamily="2" charset="-78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184955" y="3122170"/>
            <a:ext cx="8610600" cy="720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2400" b="1" dirty="0" smtClean="0">
                <a:cs typeface="2  Mitra" panose="00000400000000000000" pitchFamily="2" charset="-78"/>
              </a:rPr>
              <a:t>دندان</a:t>
            </a:r>
            <a:r>
              <a:rPr lang="fa-IR" b="1" dirty="0" smtClean="0">
                <a:cs typeface="2  Mitra" panose="00000400000000000000" pitchFamily="2" charset="-78"/>
              </a:rPr>
              <a:t> 			</a:t>
            </a:r>
            <a:r>
              <a:rPr lang="fa-IR" sz="24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دندان پیش میانی شیری سمت راست پایین</a:t>
            </a:r>
            <a:endParaRPr lang="en-US" sz="2400" b="1" dirty="0">
              <a:solidFill>
                <a:srgbClr val="00B050"/>
              </a:solidFill>
              <a:cs typeface="2  Mitra" panose="00000400000000000000" pitchFamily="2" charset="-78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27959" y="4503387"/>
            <a:ext cx="8610600" cy="720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2400" b="1" dirty="0" smtClean="0">
                <a:cs typeface="2  Mitra" panose="00000400000000000000" pitchFamily="2" charset="-78"/>
              </a:rPr>
              <a:t>دندان</a:t>
            </a:r>
            <a:r>
              <a:rPr lang="fa-IR" b="1" dirty="0" smtClean="0">
                <a:cs typeface="2  Mitra" panose="00000400000000000000" pitchFamily="2" charset="-78"/>
              </a:rPr>
              <a:t> 			</a:t>
            </a:r>
            <a:r>
              <a:rPr lang="fa-IR" sz="24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دندان آسیای بزرگ اول سمت راست پایین</a:t>
            </a:r>
            <a:endParaRPr lang="en-US" sz="2400" b="1" dirty="0">
              <a:solidFill>
                <a:srgbClr val="00B050"/>
              </a:solidFill>
              <a:cs typeface="2  Mitra" panose="00000400000000000000" pitchFamily="2" charset="-78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163581" y="5774065"/>
            <a:ext cx="8610600" cy="7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2400" b="1" dirty="0" smtClean="0">
                <a:cs typeface="2  Mitra" panose="00000400000000000000" pitchFamily="2" charset="-78"/>
              </a:rPr>
              <a:t>دندان</a:t>
            </a:r>
            <a:r>
              <a:rPr lang="fa-IR" b="1" dirty="0" smtClean="0">
                <a:cs typeface="2  Mitra" panose="00000400000000000000" pitchFamily="2" charset="-78"/>
              </a:rPr>
              <a:t> 			</a:t>
            </a:r>
            <a:r>
              <a:rPr lang="fa-IR" sz="24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دندان پیش طرفی سمت چپ بالا</a:t>
            </a:r>
            <a:endParaRPr lang="en-US" sz="2400" b="1" dirty="0">
              <a:solidFill>
                <a:srgbClr val="00B050"/>
              </a:solidFill>
              <a:cs typeface="2  Mitra" panose="0000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616" y="868957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4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دندان </a:t>
            </a:r>
            <a:r>
              <a:rPr lang="fa-IR" sz="24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شیری</a:t>
            </a:r>
            <a:r>
              <a:rPr lang="fa-IR" sz="24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 با </a:t>
            </a:r>
            <a:r>
              <a:rPr lang="fa-IR" sz="24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علامت اختصاری </a:t>
            </a:r>
            <a:r>
              <a:rPr lang="fa-IR" sz="24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و دندان </a:t>
            </a:r>
            <a:r>
              <a:rPr lang="fa-IR" sz="24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دائمی</a:t>
            </a:r>
            <a:r>
              <a:rPr lang="fa-IR" sz="24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 با</a:t>
            </a:r>
            <a:r>
              <a:rPr lang="fa-IR" sz="24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 شماره </a:t>
            </a:r>
            <a:r>
              <a:rPr lang="fa-IR" sz="24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مشخص می شود.</a:t>
            </a:r>
            <a:endParaRPr lang="en-US" sz="2400" b="1" dirty="0">
              <a:solidFill>
                <a:srgbClr val="0070C0"/>
              </a:solidFill>
              <a:cs typeface="2  Mitra" panose="00000400000000000000" pitchFamily="2" charset="-78"/>
            </a:endParaRPr>
          </a:p>
        </p:txBody>
      </p:sp>
      <p:graphicFrame>
        <p:nvGraphicFramePr>
          <p:cNvPr id="23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7227315"/>
              </p:ext>
            </p:extLst>
          </p:nvPr>
        </p:nvGraphicFramePr>
        <p:xfrm>
          <a:off x="5580436" y="1600200"/>
          <a:ext cx="1934308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7154"/>
                <a:gridCol w="967154"/>
              </a:tblGrid>
              <a:tr h="504000">
                <a:tc>
                  <a:txBody>
                    <a:bodyPr/>
                    <a:lstStyle/>
                    <a:p>
                      <a:pPr algn="r" rtl="1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Arial" charset="0"/>
                          <a:ea typeface="+mn-ea"/>
                          <a:cs typeface="Arial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uLnTx/>
                        <a:uFillTx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800" dirty="0" smtClean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4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425309"/>
              </p:ext>
            </p:extLst>
          </p:nvPr>
        </p:nvGraphicFramePr>
        <p:xfrm>
          <a:off x="5562317" y="2883204"/>
          <a:ext cx="1934308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7154"/>
                <a:gridCol w="967154"/>
              </a:tblGrid>
              <a:tr h="504000">
                <a:tc>
                  <a:txBody>
                    <a:bodyPr/>
                    <a:lstStyle/>
                    <a:p>
                      <a:pPr algn="r" rtl="1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uLnTx/>
                        <a:uFillTx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Arial" charset="0"/>
                          <a:ea typeface="+mn-ea"/>
                          <a:cs typeface="Arial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800" dirty="0" smtClean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2348"/>
              </p:ext>
            </p:extLst>
          </p:nvPr>
        </p:nvGraphicFramePr>
        <p:xfrm>
          <a:off x="5579250" y="4221233"/>
          <a:ext cx="1934308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7154"/>
                <a:gridCol w="967154"/>
              </a:tblGrid>
              <a:tr h="558000">
                <a:tc>
                  <a:txBody>
                    <a:bodyPr/>
                    <a:lstStyle/>
                    <a:p>
                      <a:pPr algn="r" rtl="1"/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uLnTx/>
                        <a:uFillTx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800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3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Arial" charset="0"/>
                          <a:ea typeface="+mn-ea"/>
                          <a:cs typeface="Arial" charset="0"/>
                        </a:rPr>
                        <a:t>6</a:t>
                      </a:r>
                      <a:endParaRPr kumimoji="0" lang="en-US" sz="3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uLnTx/>
                        <a:uFillTx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dirty="0" smtClean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6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9310832"/>
              </p:ext>
            </p:extLst>
          </p:nvPr>
        </p:nvGraphicFramePr>
        <p:xfrm>
          <a:off x="5579248" y="5486400"/>
          <a:ext cx="1934308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7154"/>
                <a:gridCol w="967154"/>
              </a:tblGrid>
              <a:tr h="558000">
                <a:tc>
                  <a:txBody>
                    <a:bodyPr/>
                    <a:lstStyle/>
                    <a:p>
                      <a:pPr algn="r" rtl="1"/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3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Arial" charset="0"/>
                          <a:ea typeface="+mn-ea"/>
                          <a:cs typeface="Arial" charset="0"/>
                        </a:rPr>
                        <a:t>2</a:t>
                      </a:r>
                      <a:endParaRPr kumimoji="0" lang="en-US" sz="3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uLnTx/>
                        <a:uFillTx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800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uLnTx/>
                        <a:uFillTx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dirty="0" smtClean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506360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268413"/>
            <a:ext cx="7417828" cy="3303587"/>
          </a:xfrm>
        </p:spPr>
        <p:txBody>
          <a:bodyPr>
            <a:noAutofit/>
          </a:bodyPr>
          <a:lstStyle/>
          <a:p>
            <a:pPr algn="just" rtl="1" eaLnBrk="1" hangingPunct="1">
              <a:lnSpc>
                <a:spcPct val="150000"/>
              </a:lnSpc>
              <a:buClr>
                <a:srgbClr val="92D050"/>
              </a:buClr>
              <a:buSzPct val="150000"/>
              <a:buBlip>
                <a:blip r:embed="rId2"/>
              </a:buBlip>
            </a:pP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 حفظ فضاي</a:t>
            </a:r>
            <a:r>
              <a:rPr lang="en-US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لازم براي رويش دندانهاي دا</a:t>
            </a:r>
            <a:r>
              <a:rPr lang="ar-SA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ئ</a:t>
            </a: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مي</a:t>
            </a:r>
          </a:p>
          <a:p>
            <a:pPr algn="just" rtl="1" eaLnBrk="1" hangingPunct="1">
              <a:lnSpc>
                <a:spcPct val="150000"/>
              </a:lnSpc>
              <a:buClr>
                <a:srgbClr val="92D050"/>
              </a:buClr>
              <a:buSzPct val="150000"/>
              <a:buBlip>
                <a:blip r:embed="rId2"/>
              </a:buBlip>
            </a:pPr>
            <a:r>
              <a:rPr lang="fa-IR" altLang="en-US" sz="2800" b="1" dirty="0" smtClean="0">
                <a:solidFill>
                  <a:srgbClr val="00B0F0"/>
                </a:solidFill>
                <a:cs typeface="2  Mitra" panose="00000400000000000000" pitchFamily="2" charset="-78"/>
              </a:rPr>
              <a:t>  </a:t>
            </a:r>
            <a:r>
              <a:rPr lang="fa-IR" altLang="en-US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كمك به رشد</a:t>
            </a:r>
            <a:r>
              <a:rPr lang="en-US" altLang="en-US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و تكامل صورت</a:t>
            </a:r>
          </a:p>
          <a:p>
            <a:pPr algn="just" rtl="1" eaLnBrk="1" hangingPunct="1">
              <a:lnSpc>
                <a:spcPct val="150000"/>
              </a:lnSpc>
              <a:buClr>
                <a:srgbClr val="92D050"/>
              </a:buClr>
              <a:buSzPct val="150000"/>
              <a:buBlip>
                <a:blip r:embed="rId2"/>
              </a:buBlip>
            </a:pP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 اهميت در جويدن و</a:t>
            </a:r>
            <a:r>
              <a:rPr lang="en-US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هضم غذا</a:t>
            </a:r>
          </a:p>
          <a:p>
            <a:pPr algn="just" rtl="1" eaLnBrk="1" hangingPunct="1">
              <a:lnSpc>
                <a:spcPct val="150000"/>
              </a:lnSpc>
              <a:buClr>
                <a:srgbClr val="92D050"/>
              </a:buClr>
              <a:buSzPct val="150000"/>
              <a:buBlip>
                <a:blip r:embed="rId2"/>
              </a:buBlip>
            </a:pPr>
            <a:r>
              <a:rPr lang="fa-IR" altLang="en-US" sz="2800" b="1" dirty="0" smtClean="0">
                <a:solidFill>
                  <a:srgbClr val="00B0F0"/>
                </a:solidFill>
                <a:cs typeface="2  Mitra" panose="00000400000000000000" pitchFamily="2" charset="-78"/>
              </a:rPr>
              <a:t>  </a:t>
            </a:r>
            <a:r>
              <a:rPr lang="fa-IR" altLang="en-US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اهميت در تكلم و</a:t>
            </a:r>
            <a:r>
              <a:rPr lang="en-US" altLang="en-US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بيان صحيح حروف</a:t>
            </a:r>
            <a:endParaRPr lang="en-US" altLang="en-US" sz="2800" b="1" dirty="0" smtClean="0">
              <a:solidFill>
                <a:srgbClr val="FF00FF"/>
              </a:solidFill>
              <a:cs typeface="2  Mitra" panose="00000400000000000000" pitchFamily="2" charset="-78"/>
            </a:endParaRPr>
          </a:p>
        </p:txBody>
      </p:sp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6027" y="4876800"/>
            <a:ext cx="7848600" cy="1743075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1686600" y="381000"/>
            <a:ext cx="54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>
                <a:solidFill>
                  <a:srgbClr val="FF0000"/>
                </a:solidFill>
                <a:cs typeface="2  Titr" pitchFamily="2" charset="-78"/>
              </a:rPr>
              <a:t>اهميت دندانهاي شيري</a:t>
            </a:r>
            <a:endParaRPr lang="fa-IR" sz="32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541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428104" y="1374528"/>
            <a:ext cx="8229600" cy="3570765"/>
          </a:xfrm>
        </p:spPr>
        <p:txBody>
          <a:bodyPr>
            <a:normAutofit fontScale="77500" lnSpcReduction="20000"/>
          </a:bodyPr>
          <a:lstStyle/>
          <a:p>
            <a:pPr algn="r" rtl="1" eaLnBrk="1" hangingPunct="1">
              <a:lnSpc>
                <a:spcPct val="150000"/>
              </a:lnSpc>
              <a:buClr>
                <a:srgbClr val="C00000"/>
              </a:buClr>
              <a:buSzPct val="111000"/>
              <a:buFont typeface="Wingdings" panose="05000000000000000000" pitchFamily="2" charset="2"/>
              <a:buChar char=""/>
              <a:defRPr/>
            </a:pPr>
            <a:r>
              <a:rPr lang="fa-IR" altLang="en-US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 اولین آسیای بزرگ دائمی </a:t>
            </a: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که در 6 سالگی رویش پیدا می کند. </a:t>
            </a:r>
          </a:p>
          <a:p>
            <a:pPr algn="r" rtl="1" eaLnBrk="1" hangingPunct="1">
              <a:lnSpc>
                <a:spcPct val="150000"/>
              </a:lnSpc>
              <a:buClr>
                <a:srgbClr val="C00000"/>
              </a:buClr>
              <a:buSzPct val="111000"/>
              <a:buFont typeface="Wingdings" panose="05000000000000000000" pitchFamily="2" charset="2"/>
              <a:buChar char=""/>
              <a:defRPr/>
            </a:pPr>
            <a:r>
              <a:rPr lang="fa-IR" altLang="en-US" sz="2800" b="1" dirty="0" smtClean="0">
                <a:solidFill>
                  <a:srgbClr val="00B0F0"/>
                </a:solidFill>
                <a:cs typeface="2  Mitra" panose="00000400000000000000" pitchFamily="2" charset="-78"/>
              </a:rPr>
              <a:t>  محل رویش آن پشت آخرین دندان شیری است (آسیای دوم شیری).</a:t>
            </a:r>
          </a:p>
          <a:p>
            <a:pPr algn="r" rtl="1" eaLnBrk="1" hangingPunct="1">
              <a:lnSpc>
                <a:spcPct val="150000"/>
              </a:lnSpc>
              <a:buClr>
                <a:srgbClr val="C00000"/>
              </a:buClr>
              <a:buSzPct val="111000"/>
              <a:buFont typeface="Wingdings" panose="05000000000000000000" pitchFamily="2" charset="2"/>
              <a:buChar char=""/>
              <a:defRPr/>
            </a:pP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 </a:t>
            </a:r>
            <a:r>
              <a:rPr lang="ar-SA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جايگزين </a:t>
            </a:r>
            <a:r>
              <a:rPr lang="ar-SA" altLang="en-US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هيچ دندان شيري </a:t>
            </a:r>
            <a:r>
              <a:rPr lang="ar-SA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نمي باشد</a:t>
            </a:r>
            <a:r>
              <a:rPr lang="en-US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.</a:t>
            </a:r>
          </a:p>
          <a:p>
            <a:pPr algn="r" rtl="1" eaLnBrk="1" hangingPunct="1">
              <a:lnSpc>
                <a:spcPct val="150000"/>
              </a:lnSpc>
              <a:buClr>
                <a:srgbClr val="C00000"/>
              </a:buClr>
              <a:buSzPct val="111000"/>
              <a:buFont typeface="Wingdings" panose="05000000000000000000" pitchFamily="2" charset="2"/>
              <a:buChar char=""/>
              <a:defRPr/>
            </a:pPr>
            <a:r>
              <a:rPr lang="fa-IR" altLang="en-US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 </a:t>
            </a:r>
            <a:r>
              <a:rPr lang="ar-SA" altLang="en-US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عدم جايگزيني </a:t>
            </a:r>
            <a:r>
              <a:rPr lang="ar-SA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درسنين پايين (باورهاي غلط </a:t>
            </a: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).</a:t>
            </a:r>
            <a:endParaRPr lang="en-US" altLang="en-US" sz="2800" b="1" dirty="0" smtClean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algn="r" rtl="1" eaLnBrk="1" hangingPunct="1">
              <a:lnSpc>
                <a:spcPct val="150000"/>
              </a:lnSpc>
              <a:buClr>
                <a:srgbClr val="C00000"/>
              </a:buClr>
              <a:buSzPct val="111000"/>
              <a:buFont typeface="Wingdings" panose="05000000000000000000" pitchFamily="2" charset="2"/>
              <a:buChar char=""/>
              <a:defRPr/>
            </a:pP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 </a:t>
            </a:r>
            <a:r>
              <a:rPr lang="ar-SA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حفظ فضا و جويدن غذا</a:t>
            </a:r>
            <a:r>
              <a:rPr lang="en-US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.</a:t>
            </a:r>
            <a:endParaRPr lang="en-US" altLang="en-US" sz="2800" b="1" dirty="0" smtClean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algn="r" rtl="1" eaLnBrk="1" hangingPunct="1">
              <a:lnSpc>
                <a:spcPct val="150000"/>
              </a:lnSpc>
              <a:buClr>
                <a:srgbClr val="C00000"/>
              </a:buClr>
              <a:buSzPct val="111000"/>
              <a:buFont typeface="Wingdings" panose="05000000000000000000" pitchFamily="2" charset="2"/>
              <a:buChar char=""/>
              <a:defRPr/>
            </a:pPr>
            <a:endParaRPr lang="en-US" altLang="en-US" sz="4000" b="1" dirty="0" smtClean="0">
              <a:cs typeface="2  Mitra" panose="00000400000000000000" pitchFamily="2" charset="-78"/>
            </a:endParaRPr>
          </a:p>
        </p:txBody>
      </p:sp>
      <p:pic>
        <p:nvPicPr>
          <p:cNvPr id="70660" name="Picture 4" descr="17005 00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872" y="5046892"/>
            <a:ext cx="7343775" cy="1426933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1981200" y="389468"/>
            <a:ext cx="54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>
                <a:solidFill>
                  <a:srgbClr val="FF0000"/>
                </a:solidFill>
                <a:cs typeface="2  Titr" pitchFamily="2" charset="-78"/>
              </a:rPr>
              <a:t>دندان </a:t>
            </a: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6 سالگي و اهميت </a:t>
            </a:r>
            <a:r>
              <a:rPr lang="fa-IR" sz="4000" b="1" dirty="0">
                <a:solidFill>
                  <a:srgbClr val="FF0000"/>
                </a:solidFill>
                <a:cs typeface="2  Titr" pitchFamily="2" charset="-78"/>
              </a:rPr>
              <a:t>آن</a:t>
            </a:r>
            <a:endParaRPr lang="fa-IR" sz="32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80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924800" cy="4525963"/>
          </a:xfrm>
        </p:spPr>
        <p:txBody>
          <a:bodyPr>
            <a:noAutofit/>
          </a:bodyPr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fa-IR" sz="2000" b="1" dirty="0" smtClean="0">
                <a:cs typeface="2  Mitra" panose="00000400000000000000" pitchFamily="2" charset="-78"/>
              </a:rPr>
              <a:t>به </a:t>
            </a:r>
            <a:r>
              <a:rPr lang="fa-IR" sz="2000" b="1" dirty="0">
                <a:cs typeface="2  Mitra" panose="00000400000000000000" pitchFamily="2" charset="-78"/>
              </a:rPr>
              <a:t>همین علت </a:t>
            </a:r>
            <a:r>
              <a:rPr lang="fa-IR" sz="2000" b="1" dirty="0">
                <a:solidFill>
                  <a:schemeClr val="accent5">
                    <a:lumMod val="75000"/>
                  </a:schemeClr>
                </a:solidFill>
                <a:cs typeface="2  Mitra" panose="00000400000000000000" pitchFamily="2" charset="-78"/>
              </a:rPr>
              <a:t>اکثر والدین </a:t>
            </a:r>
            <a:r>
              <a:rPr lang="fa-IR" sz="2000" b="1" dirty="0">
                <a:cs typeface="2  Mitra" panose="00000400000000000000" pitchFamily="2" charset="-78"/>
              </a:rPr>
              <a:t>متوجه </a:t>
            </a:r>
            <a:r>
              <a:rPr lang="fa-IR" sz="2000" b="1" dirty="0">
                <a:solidFill>
                  <a:srgbClr val="FF00FF"/>
                </a:solidFill>
                <a:cs typeface="2  Mitra" panose="00000400000000000000" pitchFamily="2" charset="-78"/>
              </a:rPr>
              <a:t>رویش آن </a:t>
            </a:r>
            <a:r>
              <a:rPr lang="fa-IR" sz="20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نشده </a:t>
            </a:r>
            <a:r>
              <a:rPr lang="fa-IR" sz="2000" b="1" dirty="0" smtClean="0">
                <a:cs typeface="2  Mitra" panose="00000400000000000000" pitchFamily="2" charset="-78"/>
              </a:rPr>
              <a:t>و تصور می کنند </a:t>
            </a:r>
            <a:r>
              <a:rPr lang="fa-IR" sz="2000" b="1" dirty="0" smtClean="0">
                <a:solidFill>
                  <a:srgbClr val="C00000"/>
                </a:solidFill>
                <a:cs typeface="2  Mitra" panose="00000400000000000000" pitchFamily="2" charset="-78"/>
              </a:rPr>
              <a:t>دندان </a:t>
            </a:r>
            <a:r>
              <a:rPr lang="fa-IR" sz="2000" b="1" dirty="0">
                <a:solidFill>
                  <a:srgbClr val="C00000"/>
                </a:solidFill>
                <a:cs typeface="2  Mitra" panose="00000400000000000000" pitchFamily="2" charset="-78"/>
              </a:rPr>
              <a:t>شیری </a:t>
            </a:r>
            <a:r>
              <a:rPr lang="fa-IR" sz="2000" b="1" dirty="0">
                <a:cs typeface="2  Mitra" panose="00000400000000000000" pitchFamily="2" charset="-78"/>
              </a:rPr>
              <a:t>است و خواهد </a:t>
            </a:r>
            <a:r>
              <a:rPr lang="fa-IR" sz="2000" b="1" dirty="0" smtClean="0">
                <a:cs typeface="2  Mitra" panose="00000400000000000000" pitchFamily="2" charset="-78"/>
              </a:rPr>
              <a:t>افتاد، </a:t>
            </a:r>
            <a:r>
              <a:rPr lang="fa-IR" sz="2000" b="1" dirty="0">
                <a:cs typeface="2  Mitra" panose="00000400000000000000" pitchFamily="2" charset="-78"/>
              </a:rPr>
              <a:t>لذا به آن رسیدگی </a:t>
            </a:r>
            <a:r>
              <a:rPr lang="fa-IR" sz="2000" b="1" dirty="0" smtClean="0">
                <a:cs typeface="2  Mitra" panose="00000400000000000000" pitchFamily="2" charset="-78"/>
              </a:rPr>
              <a:t>نمی کنند</a:t>
            </a:r>
            <a:r>
              <a:rPr lang="fa-IR" sz="2000" b="1" dirty="0">
                <a:cs typeface="2  Mitra" panose="00000400000000000000" pitchFamily="2" charset="-78"/>
              </a:rPr>
              <a:t>.</a:t>
            </a:r>
          </a:p>
          <a:p>
            <a:pPr marL="0" indent="0" algn="just" rtl="1">
              <a:lnSpc>
                <a:spcPct val="150000"/>
              </a:lnSpc>
              <a:buNone/>
            </a:pPr>
            <a:r>
              <a:rPr lang="fa-IR" sz="2000" b="1" dirty="0">
                <a:cs typeface="2  Mitra" panose="00000400000000000000" pitchFamily="2" charset="-78"/>
              </a:rPr>
              <a:t>دندان </a:t>
            </a:r>
            <a:r>
              <a:rPr lang="fa-IR" sz="2000" b="1" dirty="0">
                <a:solidFill>
                  <a:srgbClr val="CC00FF"/>
                </a:solidFill>
                <a:cs typeface="2  Mitra" panose="00000400000000000000" pitchFamily="2" charset="-78"/>
              </a:rPr>
              <a:t>6</a:t>
            </a:r>
            <a:r>
              <a:rPr lang="fa-IR" sz="2000" b="1" dirty="0">
                <a:cs typeface="2  Mitra" panose="00000400000000000000" pitchFamily="2" charset="-78"/>
              </a:rPr>
              <a:t> یک دندان بسیار مهم براي </a:t>
            </a:r>
            <a:r>
              <a:rPr lang="fa-IR" sz="2000" b="1" dirty="0">
                <a:solidFill>
                  <a:srgbClr val="FF0000"/>
                </a:solidFill>
                <a:cs typeface="2  Mitra" panose="00000400000000000000" pitchFamily="2" charset="-78"/>
              </a:rPr>
              <a:t>الگوی رویش سایر </a:t>
            </a:r>
            <a:r>
              <a:rPr lang="fa-IR" sz="2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دندانها </a:t>
            </a:r>
            <a:r>
              <a:rPr lang="fa-IR" sz="2000" b="1" dirty="0" smtClean="0">
                <a:cs typeface="2  Mitra" panose="00000400000000000000" pitchFamily="2" charset="-78"/>
              </a:rPr>
              <a:t>است، زیرا اگر </a:t>
            </a:r>
            <a:r>
              <a:rPr lang="fa-IR" sz="2000" b="1" dirty="0">
                <a:cs typeface="2  Mitra" panose="00000400000000000000" pitchFamily="2" charset="-78"/>
              </a:rPr>
              <a:t>این دندان در جای خود و در زمان صحیح رویش پیدا کند و در دهان </a:t>
            </a:r>
            <a:r>
              <a:rPr lang="fa-IR" sz="2000" b="1" dirty="0" smtClean="0">
                <a:cs typeface="2  Mitra" panose="00000400000000000000" pitchFamily="2" charset="-78"/>
              </a:rPr>
              <a:t>باقی </a:t>
            </a:r>
            <a:r>
              <a:rPr lang="fa-IR" sz="2000" b="1" dirty="0">
                <a:cs typeface="2  Mitra" panose="00000400000000000000" pitchFamily="2" charset="-78"/>
              </a:rPr>
              <a:t>بماند، </a:t>
            </a:r>
            <a:r>
              <a:rPr lang="fa-IR" sz="2000" b="1" dirty="0" smtClean="0">
                <a:cs typeface="2  Mitra" panose="00000400000000000000" pitchFamily="2" charset="-78"/>
              </a:rPr>
              <a:t>می توان </a:t>
            </a:r>
            <a:r>
              <a:rPr lang="fa-IR" sz="2000" b="1" dirty="0">
                <a:cs typeface="2  Mitra" panose="00000400000000000000" pitchFamily="2" charset="-78"/>
              </a:rPr>
              <a:t>انتظار داشت سایر </a:t>
            </a:r>
            <a:r>
              <a:rPr lang="fa-IR" sz="2000" b="1" dirty="0" smtClean="0">
                <a:cs typeface="2  Mitra" panose="00000400000000000000" pitchFamily="2" charset="-78"/>
              </a:rPr>
              <a:t>دندانهای دائمی </a:t>
            </a:r>
            <a:r>
              <a:rPr lang="fa-IR" sz="2000" b="1" dirty="0">
                <a:cs typeface="2  Mitra" panose="00000400000000000000" pitchFamily="2" charset="-78"/>
              </a:rPr>
              <a:t>نیز صحیح و </a:t>
            </a:r>
            <a:r>
              <a:rPr lang="fa-IR" sz="2000" b="1" dirty="0" smtClean="0">
                <a:cs typeface="2  Mitra" panose="00000400000000000000" pitchFamily="2" charset="-78"/>
              </a:rPr>
              <a:t>مرتب رویش می یابند.</a:t>
            </a:r>
            <a:endParaRPr lang="en-US" sz="2000" b="1" dirty="0"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952000" y="448735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3600" b="1" dirty="0">
                <a:solidFill>
                  <a:srgbClr val="FF0000"/>
                </a:solidFill>
                <a:cs typeface="2  Titr" pitchFamily="2" charset="-78"/>
              </a:rPr>
              <a:t>دندان </a:t>
            </a:r>
            <a:r>
              <a:rPr lang="fa-IR" sz="3600" b="1" dirty="0" smtClean="0">
                <a:solidFill>
                  <a:srgbClr val="FF0000"/>
                </a:solidFill>
                <a:cs typeface="2  Titr" pitchFamily="2" charset="-78"/>
              </a:rPr>
              <a:t>6 سالگي</a:t>
            </a:r>
            <a:endParaRPr lang="fa-IR" sz="28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963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7A4480E-C244-4143-A471-6A9EEB28D0E0}" type="slidenum">
              <a:rPr lang="ar-SA" altLang="en-US" sz="1400" smtClean="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400" smtClean="0"/>
          </a:p>
        </p:txBody>
      </p:sp>
      <p:sp>
        <p:nvSpPr>
          <p:cNvPr id="88068" name="Rectangle 2"/>
          <p:cNvSpPr>
            <a:spLocks noChangeArrowheads="1"/>
          </p:cNvSpPr>
          <p:nvPr/>
        </p:nvSpPr>
        <p:spPr bwMode="auto">
          <a:xfrm>
            <a:off x="3581400" y="1650032"/>
            <a:ext cx="5181600" cy="3924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a-IR" altLang="en-US" sz="2400" b="1" dirty="0" smtClean="0">
                <a:latin typeface="+mn-lt"/>
                <a:cs typeface="2  Mitra" panose="00000400000000000000" pitchFamily="2" charset="-78"/>
              </a:rPr>
              <a:t>اگر </a:t>
            </a:r>
            <a:r>
              <a:rPr lang="fa-IR" altLang="en-US" sz="2400" b="1" dirty="0">
                <a:latin typeface="+mn-lt"/>
                <a:cs typeface="2  Mitra" panose="00000400000000000000" pitchFamily="2" charset="-78"/>
              </a:rPr>
              <a:t>از خط وسط فکین به طرف عقب دندانها را شمارش کنیم در ردیف ششم </a:t>
            </a:r>
            <a:r>
              <a:rPr lang="fa-IR" altLang="en-US" sz="2400" b="1" dirty="0" smtClean="0">
                <a:latin typeface="+mn-lt"/>
                <a:cs typeface="2  Mitra" panose="00000400000000000000" pitchFamily="2" charset="-78"/>
              </a:rPr>
              <a:t>قرار </a:t>
            </a:r>
            <a:r>
              <a:rPr lang="fa-IR" altLang="en-US" sz="2400" b="1" dirty="0">
                <a:latin typeface="+mn-lt"/>
                <a:cs typeface="2  Mitra" panose="00000400000000000000" pitchFamily="2" charset="-78"/>
              </a:rPr>
              <a:t>گرفته است. </a:t>
            </a:r>
          </a:p>
          <a:p>
            <a:pPr algn="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a-IR" altLang="en-US" sz="2400" b="1" dirty="0">
              <a:latin typeface="+mn-lt"/>
              <a:cs typeface="2  Mitra" panose="00000400000000000000" pitchFamily="2" charset="-78"/>
            </a:endParaRPr>
          </a:p>
          <a:p>
            <a:pPr algn="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a-IR" altLang="en-US" sz="2400" b="1" dirty="0" smtClean="0">
                <a:latin typeface="+mn-lt"/>
                <a:cs typeface="2  Mitra" panose="00000400000000000000" pitchFamily="2" charset="-78"/>
              </a:rPr>
              <a:t>تعداد </a:t>
            </a:r>
            <a:r>
              <a:rPr lang="fa-IR" altLang="en-US" sz="2400" b="1" dirty="0">
                <a:latin typeface="+mn-lt"/>
                <a:cs typeface="2  Mitra" panose="00000400000000000000" pitchFamily="2" charset="-78"/>
              </a:rPr>
              <a:t>آنها </a:t>
            </a:r>
            <a:r>
              <a:rPr lang="fa-IR" altLang="en-US" sz="2400" b="1" dirty="0">
                <a:solidFill>
                  <a:srgbClr val="00B050"/>
                </a:solidFill>
                <a:latin typeface="+mn-lt"/>
                <a:cs typeface="2  Mitra" panose="00000400000000000000" pitchFamily="2" charset="-78"/>
              </a:rPr>
              <a:t>چهار عدد </a:t>
            </a:r>
            <a:r>
              <a:rPr lang="fa-IR" altLang="en-US" sz="2400" b="1" dirty="0">
                <a:solidFill>
                  <a:srgbClr val="FF0000"/>
                </a:solidFill>
                <a:latin typeface="+mn-lt"/>
                <a:cs typeface="2  Mitra" panose="00000400000000000000" pitchFamily="2" charset="-78"/>
              </a:rPr>
              <a:t>(دوعدد در فک بالا و دو عدد در فک پایین) </a:t>
            </a:r>
            <a:r>
              <a:rPr lang="fa-IR" altLang="en-US" sz="2400" b="1" dirty="0" smtClean="0">
                <a:latin typeface="+mn-lt"/>
                <a:cs typeface="2  Mitra" panose="00000400000000000000" pitchFamily="2" charset="-78"/>
              </a:rPr>
              <a:t>قراردارد.</a:t>
            </a:r>
            <a:r>
              <a:rPr lang="en-US" altLang="en-US" sz="2400" b="1" dirty="0" smtClean="0">
                <a:latin typeface="+mn-lt"/>
                <a:cs typeface="2  Mitra" panose="00000400000000000000" pitchFamily="2" charset="-78"/>
              </a:rPr>
              <a:t> </a:t>
            </a:r>
            <a:endParaRPr lang="en-US" altLang="en-US" sz="2400" b="1" dirty="0">
              <a:latin typeface="+mn-lt"/>
              <a:cs typeface="2  Mitra" panose="00000400000000000000" pitchFamily="2" charset="-78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2572200" y="448347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>
                <a:solidFill>
                  <a:srgbClr val="FF0000"/>
                </a:solidFill>
                <a:cs typeface="2  Titr" pitchFamily="2" charset="-78"/>
              </a:rPr>
              <a:t>دندان </a:t>
            </a: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6 سالگي</a:t>
            </a:r>
            <a:endParaRPr lang="fa-IR" sz="32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38892"/>
            <a:ext cx="2819400" cy="4191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0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074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3"/>
          <p:cNvSpPr txBox="1">
            <a:spLocks/>
          </p:cNvSpPr>
          <p:nvPr/>
        </p:nvSpPr>
        <p:spPr>
          <a:xfrm>
            <a:off x="1442329" y="270283"/>
            <a:ext cx="58815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3200" b="1" dirty="0">
                <a:solidFill>
                  <a:srgbClr val="FF0000"/>
                </a:solidFill>
                <a:cs typeface="2  Titr" pitchFamily="2" charset="-78"/>
              </a:rPr>
              <a:t>شاخص های سلامت دهان و دندان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404922" y="1209500"/>
            <a:ext cx="7010400" cy="1844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en-US" altLang="en-US" b="1" dirty="0" err="1" smtClean="0">
                <a:cs typeface="2  Mitra" panose="00000400000000000000" pitchFamily="2" charset="-78"/>
              </a:rPr>
              <a:t>dmft</a:t>
            </a:r>
            <a:r>
              <a:rPr lang="en-US" altLang="en-US" b="1" dirty="0" smtClean="0">
                <a:cs typeface="2  Mitra" panose="00000400000000000000" pitchFamily="2" charset="-78"/>
              </a:rPr>
              <a:t>  </a:t>
            </a:r>
            <a:r>
              <a:rPr lang="fa-IR" altLang="en-US" b="1" dirty="0" smtClean="0">
                <a:cs typeface="2  Mitra" panose="00000400000000000000" pitchFamily="2" charset="-78"/>
              </a:rPr>
              <a:t>   (دندانهای شیری)</a:t>
            </a:r>
          </a:p>
          <a:p>
            <a:pPr algn="r" rtl="1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en-US" altLang="en-US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DMFT  </a:t>
            </a:r>
            <a:r>
              <a:rPr lang="fa-IR" altLang="en-US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   (دندانهای دایمی)</a:t>
            </a:r>
            <a:endParaRPr lang="en-US" altLang="en-US" b="1" dirty="0" smtClean="0">
              <a:solidFill>
                <a:srgbClr val="FF00FF"/>
              </a:solidFill>
              <a:cs typeface="2  Mitra" panose="00000400000000000000" pitchFamily="2" charset="-78"/>
            </a:endParaRPr>
          </a:p>
          <a:p>
            <a:pPr algn="r" rtl="1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en-US" altLang="en-US" b="1" dirty="0" smtClean="0">
                <a:cs typeface="2  Mitra" panose="00000400000000000000" pitchFamily="2" charset="-78"/>
              </a:rPr>
              <a:t>Caries Free  </a:t>
            </a:r>
            <a:r>
              <a:rPr lang="fa-IR" altLang="en-US" b="1" dirty="0" smtClean="0">
                <a:cs typeface="2  Mitra" panose="00000400000000000000" pitchFamily="2" charset="-78"/>
              </a:rPr>
              <a:t>   (بدون پوسیدگی)</a:t>
            </a:r>
            <a:endParaRPr lang="en-US" altLang="en-US" b="1" dirty="0" smtClean="0">
              <a:cs typeface="2  Mitra" panose="00000400000000000000" pitchFamily="2" charset="-78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04800" y="3174252"/>
            <a:ext cx="8610600" cy="3431070"/>
            <a:chOff x="1062596" y="2542137"/>
            <a:chExt cx="6823528" cy="4063185"/>
          </a:xfrm>
          <a:scene3d>
            <a:camera prst="perspectiveAbove" zoom="91000"/>
            <a:lightRig rig="threePt" dir="t">
              <a:rot lat="0" lon="0" rev="20640000"/>
            </a:lightRig>
          </a:scene3d>
        </p:grpSpPr>
        <p:sp>
          <p:nvSpPr>
            <p:cNvPr id="25" name="Freeform 24"/>
            <p:cNvSpPr/>
            <p:nvPr/>
          </p:nvSpPr>
          <p:spPr>
            <a:xfrm>
              <a:off x="3482000" y="4620602"/>
              <a:ext cx="1984720" cy="1984720"/>
            </a:xfrm>
            <a:custGeom>
              <a:avLst/>
              <a:gdLst>
                <a:gd name="connsiteX0" fmla="*/ 0 w 1984720"/>
                <a:gd name="connsiteY0" fmla="*/ 992360 h 1984720"/>
                <a:gd name="connsiteX1" fmla="*/ 992360 w 1984720"/>
                <a:gd name="connsiteY1" fmla="*/ 0 h 1984720"/>
                <a:gd name="connsiteX2" fmla="*/ 1984720 w 1984720"/>
                <a:gd name="connsiteY2" fmla="*/ 992360 h 1984720"/>
                <a:gd name="connsiteX3" fmla="*/ 992360 w 1984720"/>
                <a:gd name="connsiteY3" fmla="*/ 1984720 h 1984720"/>
                <a:gd name="connsiteX4" fmla="*/ 0 w 1984720"/>
                <a:gd name="connsiteY4" fmla="*/ 992360 h 198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4720" h="1984720">
                  <a:moveTo>
                    <a:pt x="0" y="992360"/>
                  </a:moveTo>
                  <a:cubicBezTo>
                    <a:pt x="0" y="444295"/>
                    <a:pt x="444295" y="0"/>
                    <a:pt x="992360" y="0"/>
                  </a:cubicBezTo>
                  <a:cubicBezTo>
                    <a:pt x="1540425" y="0"/>
                    <a:pt x="1984720" y="444295"/>
                    <a:pt x="1984720" y="992360"/>
                  </a:cubicBezTo>
                  <a:cubicBezTo>
                    <a:pt x="1984720" y="1540425"/>
                    <a:pt x="1540425" y="1984720"/>
                    <a:pt x="992360" y="1984720"/>
                  </a:cubicBezTo>
                  <a:cubicBezTo>
                    <a:pt x="444295" y="1984720"/>
                    <a:pt x="0" y="1540425"/>
                    <a:pt x="0" y="992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/>
                </a:gs>
                <a:gs pos="79000">
                  <a:schemeClr val="accent6">
                    <a:tint val="37000"/>
                    <a:satMod val="300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312881" tIns="312881" rIns="312881" bIns="312881" numCol="1" spcCol="1270" anchor="ctr" anchorCtr="0">
              <a:noAutofit/>
            </a:bodyPr>
            <a:lstStyle/>
            <a:p>
              <a:pPr lvl="0" algn="ctr" defTabSz="15557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500" b="1" kern="1200" cap="none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DMFT</a:t>
              </a:r>
              <a:endParaRPr lang="en-US" sz="3500" kern="1200" dirty="0"/>
            </a:p>
          </p:txBody>
        </p:sp>
        <p:sp>
          <p:nvSpPr>
            <p:cNvPr id="26" name="Left Arrow 25"/>
            <p:cNvSpPr/>
            <p:nvPr/>
          </p:nvSpPr>
          <p:spPr>
            <a:xfrm rot="20700000">
              <a:off x="5490806" y="4859802"/>
              <a:ext cx="1477752" cy="565645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2000">
                  <a:schemeClr val="accent4">
                    <a:tint val="37000"/>
                    <a:satMod val="300000"/>
                  </a:schemeClr>
                </a:gs>
                <a:gs pos="100000">
                  <a:schemeClr val="accent4">
                    <a:lumMod val="40000"/>
                    <a:lumOff val="60000"/>
                  </a:schemeClr>
                </a:gs>
              </a:gsLst>
              <a:lin ang="2700000" scaled="1"/>
            </a:gradFill>
            <a:sp3d z="-211800">
              <a:bevelT w="40600" h="206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7" name="Freeform 26"/>
            <p:cNvSpPr/>
            <p:nvPr/>
          </p:nvSpPr>
          <p:spPr>
            <a:xfrm>
              <a:off x="6000640" y="4197196"/>
              <a:ext cx="1885484" cy="1508387"/>
            </a:xfrm>
            <a:custGeom>
              <a:avLst/>
              <a:gdLst>
                <a:gd name="connsiteX0" fmla="*/ 0 w 1885484"/>
                <a:gd name="connsiteY0" fmla="*/ 150839 h 1508387"/>
                <a:gd name="connsiteX1" fmla="*/ 150839 w 1885484"/>
                <a:gd name="connsiteY1" fmla="*/ 0 h 1508387"/>
                <a:gd name="connsiteX2" fmla="*/ 1734645 w 1885484"/>
                <a:gd name="connsiteY2" fmla="*/ 0 h 1508387"/>
                <a:gd name="connsiteX3" fmla="*/ 1885484 w 1885484"/>
                <a:gd name="connsiteY3" fmla="*/ 150839 h 1508387"/>
                <a:gd name="connsiteX4" fmla="*/ 1885484 w 1885484"/>
                <a:gd name="connsiteY4" fmla="*/ 1357548 h 1508387"/>
                <a:gd name="connsiteX5" fmla="*/ 1734645 w 1885484"/>
                <a:gd name="connsiteY5" fmla="*/ 1508387 h 1508387"/>
                <a:gd name="connsiteX6" fmla="*/ 150839 w 1885484"/>
                <a:gd name="connsiteY6" fmla="*/ 1508387 h 1508387"/>
                <a:gd name="connsiteX7" fmla="*/ 0 w 1885484"/>
                <a:gd name="connsiteY7" fmla="*/ 1357548 h 1508387"/>
                <a:gd name="connsiteX8" fmla="*/ 0 w 1885484"/>
                <a:gd name="connsiteY8" fmla="*/ 150839 h 15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5484" h="1508387">
                  <a:moveTo>
                    <a:pt x="0" y="150839"/>
                  </a:moveTo>
                  <a:cubicBezTo>
                    <a:pt x="0" y="67533"/>
                    <a:pt x="67533" y="0"/>
                    <a:pt x="150839" y="0"/>
                  </a:cubicBezTo>
                  <a:lnTo>
                    <a:pt x="1734645" y="0"/>
                  </a:lnTo>
                  <a:cubicBezTo>
                    <a:pt x="1817951" y="0"/>
                    <a:pt x="1885484" y="67533"/>
                    <a:pt x="1885484" y="150839"/>
                  </a:cubicBezTo>
                  <a:lnTo>
                    <a:pt x="1885484" y="1357548"/>
                  </a:lnTo>
                  <a:cubicBezTo>
                    <a:pt x="1885484" y="1440854"/>
                    <a:pt x="1817951" y="1508387"/>
                    <a:pt x="1734645" y="1508387"/>
                  </a:cubicBezTo>
                  <a:lnTo>
                    <a:pt x="150839" y="1508387"/>
                  </a:lnTo>
                  <a:cubicBezTo>
                    <a:pt x="67533" y="1508387"/>
                    <a:pt x="0" y="1440854"/>
                    <a:pt x="0" y="1357548"/>
                  </a:cubicBezTo>
                  <a:lnTo>
                    <a:pt x="0" y="15083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60000"/>
                    <a:lumOff val="40000"/>
                  </a:schemeClr>
                </a:gs>
                <a:gs pos="82000">
                  <a:schemeClr val="accent4">
                    <a:tint val="37000"/>
                    <a:satMod val="300000"/>
                  </a:schemeClr>
                </a:gs>
                <a:gs pos="100000">
                  <a:schemeClr val="accent4">
                    <a:lumMod val="40000"/>
                    <a:lumOff val="60000"/>
                  </a:scheme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114664" tIns="114664" rIns="114664" bIns="114664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700" b="1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Tooth</a:t>
              </a:r>
              <a:endParaRPr lang="en-US" sz="3700" kern="1200" dirty="0"/>
            </a:p>
          </p:txBody>
        </p:sp>
        <p:sp>
          <p:nvSpPr>
            <p:cNvPr id="28" name="Left Arrow 27"/>
            <p:cNvSpPr/>
            <p:nvPr/>
          </p:nvSpPr>
          <p:spPr>
            <a:xfrm rot="17700000">
              <a:off x="4503484" y="3683158"/>
              <a:ext cx="1477752" cy="565645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75000">
                  <a:schemeClr val="accent5">
                    <a:tint val="37000"/>
                    <a:satMod val="300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</a:gradFill>
            <a:sp3d z="-211800">
              <a:bevelT w="40600" h="206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9" name="Freeform 28"/>
            <p:cNvSpPr/>
            <p:nvPr/>
          </p:nvSpPr>
          <p:spPr>
            <a:xfrm>
              <a:off x="4611881" y="2542137"/>
              <a:ext cx="1885484" cy="1508387"/>
            </a:xfrm>
            <a:custGeom>
              <a:avLst/>
              <a:gdLst>
                <a:gd name="connsiteX0" fmla="*/ 0 w 1885484"/>
                <a:gd name="connsiteY0" fmla="*/ 150839 h 1508387"/>
                <a:gd name="connsiteX1" fmla="*/ 150839 w 1885484"/>
                <a:gd name="connsiteY1" fmla="*/ 0 h 1508387"/>
                <a:gd name="connsiteX2" fmla="*/ 1734645 w 1885484"/>
                <a:gd name="connsiteY2" fmla="*/ 0 h 1508387"/>
                <a:gd name="connsiteX3" fmla="*/ 1885484 w 1885484"/>
                <a:gd name="connsiteY3" fmla="*/ 150839 h 1508387"/>
                <a:gd name="connsiteX4" fmla="*/ 1885484 w 1885484"/>
                <a:gd name="connsiteY4" fmla="*/ 1357548 h 1508387"/>
                <a:gd name="connsiteX5" fmla="*/ 1734645 w 1885484"/>
                <a:gd name="connsiteY5" fmla="*/ 1508387 h 1508387"/>
                <a:gd name="connsiteX6" fmla="*/ 150839 w 1885484"/>
                <a:gd name="connsiteY6" fmla="*/ 1508387 h 1508387"/>
                <a:gd name="connsiteX7" fmla="*/ 0 w 1885484"/>
                <a:gd name="connsiteY7" fmla="*/ 1357548 h 1508387"/>
                <a:gd name="connsiteX8" fmla="*/ 0 w 1885484"/>
                <a:gd name="connsiteY8" fmla="*/ 150839 h 15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5484" h="1508387">
                  <a:moveTo>
                    <a:pt x="0" y="150839"/>
                  </a:moveTo>
                  <a:cubicBezTo>
                    <a:pt x="0" y="67533"/>
                    <a:pt x="67533" y="0"/>
                    <a:pt x="150839" y="0"/>
                  </a:cubicBezTo>
                  <a:lnTo>
                    <a:pt x="1734645" y="0"/>
                  </a:lnTo>
                  <a:cubicBezTo>
                    <a:pt x="1817951" y="0"/>
                    <a:pt x="1885484" y="67533"/>
                    <a:pt x="1885484" y="150839"/>
                  </a:cubicBezTo>
                  <a:lnTo>
                    <a:pt x="1885484" y="1357548"/>
                  </a:lnTo>
                  <a:cubicBezTo>
                    <a:pt x="1885484" y="1440854"/>
                    <a:pt x="1817951" y="1508387"/>
                    <a:pt x="1734645" y="1508387"/>
                  </a:cubicBezTo>
                  <a:lnTo>
                    <a:pt x="150839" y="1508387"/>
                  </a:lnTo>
                  <a:cubicBezTo>
                    <a:pt x="67533" y="1508387"/>
                    <a:pt x="0" y="1440854"/>
                    <a:pt x="0" y="1357548"/>
                  </a:cubicBezTo>
                  <a:lnTo>
                    <a:pt x="0" y="15083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75000">
                  <a:schemeClr val="accent5">
                    <a:tint val="37000"/>
                    <a:satMod val="300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114664" tIns="114664" rIns="114664" bIns="114664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700" b="1" kern="1200" cap="none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Filling</a:t>
              </a:r>
              <a:endParaRPr lang="en-US" sz="3700" kern="1200" dirty="0"/>
            </a:p>
          </p:txBody>
        </p:sp>
        <p:sp>
          <p:nvSpPr>
            <p:cNvPr id="30" name="Left Arrow 29"/>
            <p:cNvSpPr/>
            <p:nvPr/>
          </p:nvSpPr>
          <p:spPr>
            <a:xfrm rot="14700000">
              <a:off x="2967484" y="3683158"/>
              <a:ext cx="1477752" cy="565645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92D050"/>
                </a:gs>
                <a:gs pos="81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2700000" scaled="1"/>
            </a:gradFill>
            <a:sp3d z="-211800">
              <a:bevelT w="40600" h="206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31" name="Freeform 30"/>
            <p:cNvSpPr/>
            <p:nvPr/>
          </p:nvSpPr>
          <p:spPr>
            <a:xfrm>
              <a:off x="2451355" y="2542137"/>
              <a:ext cx="1885484" cy="1508387"/>
            </a:xfrm>
            <a:custGeom>
              <a:avLst/>
              <a:gdLst>
                <a:gd name="connsiteX0" fmla="*/ 0 w 1885484"/>
                <a:gd name="connsiteY0" fmla="*/ 150839 h 1508387"/>
                <a:gd name="connsiteX1" fmla="*/ 150839 w 1885484"/>
                <a:gd name="connsiteY1" fmla="*/ 0 h 1508387"/>
                <a:gd name="connsiteX2" fmla="*/ 1734645 w 1885484"/>
                <a:gd name="connsiteY2" fmla="*/ 0 h 1508387"/>
                <a:gd name="connsiteX3" fmla="*/ 1885484 w 1885484"/>
                <a:gd name="connsiteY3" fmla="*/ 150839 h 1508387"/>
                <a:gd name="connsiteX4" fmla="*/ 1885484 w 1885484"/>
                <a:gd name="connsiteY4" fmla="*/ 1357548 h 1508387"/>
                <a:gd name="connsiteX5" fmla="*/ 1734645 w 1885484"/>
                <a:gd name="connsiteY5" fmla="*/ 1508387 h 1508387"/>
                <a:gd name="connsiteX6" fmla="*/ 150839 w 1885484"/>
                <a:gd name="connsiteY6" fmla="*/ 1508387 h 1508387"/>
                <a:gd name="connsiteX7" fmla="*/ 0 w 1885484"/>
                <a:gd name="connsiteY7" fmla="*/ 1357548 h 1508387"/>
                <a:gd name="connsiteX8" fmla="*/ 0 w 1885484"/>
                <a:gd name="connsiteY8" fmla="*/ 150839 h 15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5484" h="1508387">
                  <a:moveTo>
                    <a:pt x="0" y="150839"/>
                  </a:moveTo>
                  <a:cubicBezTo>
                    <a:pt x="0" y="67533"/>
                    <a:pt x="67533" y="0"/>
                    <a:pt x="150839" y="0"/>
                  </a:cubicBezTo>
                  <a:lnTo>
                    <a:pt x="1734645" y="0"/>
                  </a:lnTo>
                  <a:cubicBezTo>
                    <a:pt x="1817951" y="0"/>
                    <a:pt x="1885484" y="67533"/>
                    <a:pt x="1885484" y="150839"/>
                  </a:cubicBezTo>
                  <a:lnTo>
                    <a:pt x="1885484" y="1357548"/>
                  </a:lnTo>
                  <a:cubicBezTo>
                    <a:pt x="1885484" y="1440854"/>
                    <a:pt x="1817951" y="1508387"/>
                    <a:pt x="1734645" y="1508387"/>
                  </a:cubicBezTo>
                  <a:lnTo>
                    <a:pt x="150839" y="1508387"/>
                  </a:lnTo>
                  <a:cubicBezTo>
                    <a:pt x="67533" y="1508387"/>
                    <a:pt x="0" y="1440854"/>
                    <a:pt x="0" y="1357548"/>
                  </a:cubicBezTo>
                  <a:lnTo>
                    <a:pt x="0" y="15083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2D050"/>
                </a:gs>
                <a:gs pos="81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14664" tIns="114664" rIns="114664" bIns="114664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700" b="1" kern="1200" cap="none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Missing</a:t>
              </a:r>
              <a:endParaRPr lang="en-US" sz="3700" kern="1200" dirty="0"/>
            </a:p>
          </p:txBody>
        </p:sp>
        <p:sp>
          <p:nvSpPr>
            <p:cNvPr id="32" name="Left Arrow 31"/>
            <p:cNvSpPr/>
            <p:nvPr/>
          </p:nvSpPr>
          <p:spPr>
            <a:xfrm rot="11700000">
              <a:off x="1980162" y="4859802"/>
              <a:ext cx="1477752" cy="565645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FF0000"/>
                </a:gs>
                <a:gs pos="60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2700000" scaled="1"/>
            </a:gradFill>
            <a:sp3d z="-211800">
              <a:bevelT w="40600" h="206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33" name="Freeform 32"/>
            <p:cNvSpPr/>
            <p:nvPr/>
          </p:nvSpPr>
          <p:spPr>
            <a:xfrm>
              <a:off x="1062596" y="4197196"/>
              <a:ext cx="1885484" cy="1508387"/>
            </a:xfrm>
            <a:custGeom>
              <a:avLst/>
              <a:gdLst>
                <a:gd name="connsiteX0" fmla="*/ 0 w 1885484"/>
                <a:gd name="connsiteY0" fmla="*/ 150839 h 1508387"/>
                <a:gd name="connsiteX1" fmla="*/ 150839 w 1885484"/>
                <a:gd name="connsiteY1" fmla="*/ 0 h 1508387"/>
                <a:gd name="connsiteX2" fmla="*/ 1734645 w 1885484"/>
                <a:gd name="connsiteY2" fmla="*/ 0 h 1508387"/>
                <a:gd name="connsiteX3" fmla="*/ 1885484 w 1885484"/>
                <a:gd name="connsiteY3" fmla="*/ 150839 h 1508387"/>
                <a:gd name="connsiteX4" fmla="*/ 1885484 w 1885484"/>
                <a:gd name="connsiteY4" fmla="*/ 1357548 h 1508387"/>
                <a:gd name="connsiteX5" fmla="*/ 1734645 w 1885484"/>
                <a:gd name="connsiteY5" fmla="*/ 1508387 h 1508387"/>
                <a:gd name="connsiteX6" fmla="*/ 150839 w 1885484"/>
                <a:gd name="connsiteY6" fmla="*/ 1508387 h 1508387"/>
                <a:gd name="connsiteX7" fmla="*/ 0 w 1885484"/>
                <a:gd name="connsiteY7" fmla="*/ 1357548 h 1508387"/>
                <a:gd name="connsiteX8" fmla="*/ 0 w 1885484"/>
                <a:gd name="connsiteY8" fmla="*/ 150839 h 15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5484" h="1508387">
                  <a:moveTo>
                    <a:pt x="0" y="150839"/>
                  </a:moveTo>
                  <a:cubicBezTo>
                    <a:pt x="0" y="67533"/>
                    <a:pt x="67533" y="0"/>
                    <a:pt x="150839" y="0"/>
                  </a:cubicBezTo>
                  <a:lnTo>
                    <a:pt x="1734645" y="0"/>
                  </a:lnTo>
                  <a:cubicBezTo>
                    <a:pt x="1817951" y="0"/>
                    <a:pt x="1885484" y="67533"/>
                    <a:pt x="1885484" y="150839"/>
                  </a:cubicBezTo>
                  <a:lnTo>
                    <a:pt x="1885484" y="1357548"/>
                  </a:lnTo>
                  <a:cubicBezTo>
                    <a:pt x="1885484" y="1440854"/>
                    <a:pt x="1817951" y="1508387"/>
                    <a:pt x="1734645" y="1508387"/>
                  </a:cubicBezTo>
                  <a:lnTo>
                    <a:pt x="150839" y="1508387"/>
                  </a:lnTo>
                  <a:cubicBezTo>
                    <a:pt x="67533" y="1508387"/>
                    <a:pt x="0" y="1440854"/>
                    <a:pt x="0" y="1357548"/>
                  </a:cubicBezTo>
                  <a:lnTo>
                    <a:pt x="0" y="15083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0000"/>
                </a:gs>
                <a:gs pos="60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14664" tIns="114664" rIns="114664" bIns="114664" numCol="1" spcCol="1270" anchor="ctr" anchorCtr="0">
              <a:noAutofit/>
            </a:bodyPr>
            <a:lstStyle/>
            <a:p>
              <a:pPr lvl="0" algn="ctr" defTabSz="16446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700" b="1" kern="1200" cap="none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Decay</a:t>
              </a:r>
              <a:endParaRPr lang="en-US" sz="37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3895205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1739785">
            <a:off x="4313937" y="911407"/>
            <a:ext cx="52565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a-IR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cs typeface="B Titr" panose="00000700000000000000" pitchFamily="2" charset="-78"/>
              </a:rPr>
              <a:t>موفق و مؤید باشید</a:t>
            </a:r>
            <a:endParaRPr lang="en-US" sz="5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cs typeface="B Titr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4038600"/>
            <a:ext cx="3800475" cy="2819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6329" y="0"/>
            <a:ext cx="3495673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51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414250" y="1321725"/>
            <a:ext cx="8277224" cy="5257800"/>
          </a:xfrm>
        </p:spPr>
        <p:txBody>
          <a:bodyPr rtlCol="0">
            <a:normAutofit fontScale="85000" lnSpcReduction="10000"/>
          </a:bodyPr>
          <a:lstStyle/>
          <a:p>
            <a:pPr marL="0" algn="just" rtl="1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a-IR" altLang="en-US" sz="3200" b="1" dirty="0" smtClean="0">
                <a:solidFill>
                  <a:srgbClr val="CC00FF"/>
                </a:solidFill>
                <a:ea typeface="+mj-ea"/>
                <a:cs typeface="2  Mitra" panose="00000400000000000000" pitchFamily="2" charset="-78"/>
              </a:rPr>
              <a:t>دهان</a:t>
            </a:r>
            <a:r>
              <a:rPr lang="fa-IR" altLang="en-US" sz="3200" b="1" dirty="0" smtClean="0">
                <a:solidFill>
                  <a:schemeClr val="tx1"/>
                </a:solidFill>
                <a:ea typeface="+mj-ea"/>
                <a:cs typeface="2  Mitra" panose="00000400000000000000" pitchFamily="2" charset="-78"/>
              </a:rPr>
              <a:t> به عنوان اولین بخش دستگاه گوارش، از لبها شروع شده و به حلق منتهی می گردد.</a:t>
            </a:r>
          </a:p>
          <a:p>
            <a:pPr algn="just" rtl="1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a-IR" altLang="en-US" b="1" dirty="0" smtClean="0">
                <a:solidFill>
                  <a:srgbClr val="CC00FF"/>
                </a:solidFill>
                <a:ea typeface="+mj-ea"/>
                <a:cs typeface="2  Mitra" panose="00000400000000000000" pitchFamily="2" charset="-78"/>
              </a:rPr>
              <a:t>در دهان دو فک وجود دارد: </a:t>
            </a:r>
          </a:p>
          <a:p>
            <a:pPr marL="0" algn="just" rtl="1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a-IR" altLang="en-US" sz="3200" b="1" dirty="0" smtClean="0">
                <a:solidFill>
                  <a:srgbClr val="0070C0"/>
                </a:solidFill>
                <a:ea typeface="+mj-ea"/>
                <a:cs typeface="2  Mitra" panose="00000400000000000000" pitchFamily="2" charset="-78"/>
              </a:rPr>
              <a:t>فک بالا </a:t>
            </a:r>
            <a:r>
              <a:rPr lang="fa-IR" altLang="en-US" sz="3200" b="1" dirty="0" smtClean="0">
                <a:solidFill>
                  <a:srgbClr val="FF0000"/>
                </a:solidFill>
                <a:ea typeface="+mj-ea"/>
                <a:cs typeface="2  Mitra" panose="00000400000000000000" pitchFamily="2" charset="-78"/>
              </a:rPr>
              <a:t>ثابت </a:t>
            </a:r>
            <a:r>
              <a:rPr lang="fa-IR" altLang="en-US" sz="3200" b="1" dirty="0" smtClean="0">
                <a:solidFill>
                  <a:schemeClr val="tx1"/>
                </a:solidFill>
                <a:ea typeface="+mj-ea"/>
                <a:cs typeface="2  Mitra" panose="00000400000000000000" pitchFamily="2" charset="-78"/>
              </a:rPr>
              <a:t>است و حرکت نمی کند </a:t>
            </a:r>
            <a:r>
              <a:rPr lang="fa-IR" altLang="en-US" sz="3200" b="1" dirty="0" smtClean="0">
                <a:solidFill>
                  <a:srgbClr val="0070C0"/>
                </a:solidFill>
                <a:ea typeface="+mj-ea"/>
                <a:cs typeface="2  Mitra" panose="00000400000000000000" pitchFamily="2" charset="-78"/>
              </a:rPr>
              <a:t>و فک پایین </a:t>
            </a:r>
            <a:r>
              <a:rPr lang="fa-IR" altLang="en-US" sz="3200" b="1" dirty="0" smtClean="0">
                <a:solidFill>
                  <a:srgbClr val="FF0000"/>
                </a:solidFill>
                <a:ea typeface="+mj-ea"/>
                <a:cs typeface="2  Mitra" panose="00000400000000000000" pitchFamily="2" charset="-78"/>
              </a:rPr>
              <a:t>حرکت دارد </a:t>
            </a:r>
            <a:r>
              <a:rPr lang="fa-IR" altLang="en-US" sz="3200" b="1" dirty="0" smtClean="0">
                <a:solidFill>
                  <a:schemeClr val="tx1"/>
                </a:solidFill>
                <a:ea typeface="+mj-ea"/>
                <a:cs typeface="2  Mitra" panose="00000400000000000000" pitchFamily="2" charset="-78"/>
              </a:rPr>
              <a:t>و عمل باز و بسته شدن دهان را انجام می دهد.</a:t>
            </a:r>
          </a:p>
          <a:p>
            <a:pPr marL="0" algn="just" rtl="1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a-IR" altLang="en-US" b="1" dirty="0" smtClean="0">
                <a:ea typeface="+mj-ea"/>
                <a:cs typeface="2  Mitra" panose="00000400000000000000" pitchFamily="2" charset="-78"/>
              </a:rPr>
              <a:t>در داخل استخوان هر فک حفراتی وجود دارد که ریشه دندان ها در آن قرار می گیرد.</a:t>
            </a:r>
            <a:endParaRPr lang="en-US" altLang="en-US" sz="3200" b="1" dirty="0" smtClean="0">
              <a:solidFill>
                <a:schemeClr val="tx1"/>
              </a:solidFill>
              <a:ea typeface="+mj-ea"/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19400" y="457200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دهان</a:t>
            </a:r>
            <a:endParaRPr lang="fa-IR" sz="32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103863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371600"/>
            <a:ext cx="8048624" cy="5257800"/>
          </a:xfrm>
        </p:spPr>
        <p:txBody>
          <a:bodyPr rtlCol="0">
            <a:normAutofit fontScale="77500" lnSpcReduction="20000"/>
          </a:bodyPr>
          <a:lstStyle/>
          <a:p>
            <a:pPr marL="0" algn="just" rtl="1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a-IR" altLang="en-US" sz="3200" b="1" dirty="0" smtClean="0">
                <a:solidFill>
                  <a:schemeClr val="tx1"/>
                </a:solidFill>
                <a:ea typeface="+mj-ea"/>
                <a:cs typeface="2  Mitra" panose="00000400000000000000" pitchFamily="2" charset="-78"/>
              </a:rPr>
              <a:t>دندان ها هر یک با شکل ویژه خود به عمل جویدن کمک می کنند.</a:t>
            </a:r>
          </a:p>
          <a:p>
            <a:pPr marL="0" algn="just" rtl="1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a-IR" altLang="en-US" b="1" dirty="0" smtClean="0">
                <a:ea typeface="+mj-ea"/>
                <a:cs typeface="2  Mitra" panose="00000400000000000000" pitchFamily="2" charset="-78"/>
              </a:rPr>
              <a:t>اولین قدم در راه گوارش غذا، </a:t>
            </a:r>
            <a:r>
              <a:rPr lang="fa-IR" altLang="en-US" b="1" dirty="0" smtClean="0">
                <a:solidFill>
                  <a:srgbClr val="FF0000"/>
                </a:solidFill>
                <a:ea typeface="+mj-ea"/>
                <a:cs typeface="2  Mitra" panose="00000400000000000000" pitchFamily="2" charset="-78"/>
              </a:rPr>
              <a:t>خرد کردن</a:t>
            </a:r>
            <a:r>
              <a:rPr lang="fa-IR" altLang="en-US" b="1" dirty="0" smtClean="0">
                <a:ea typeface="+mj-ea"/>
                <a:cs typeface="2  Mitra" panose="00000400000000000000" pitchFamily="2" charset="-78"/>
              </a:rPr>
              <a:t> و </a:t>
            </a:r>
            <a:r>
              <a:rPr lang="fa-IR" altLang="en-US" b="1" dirty="0" smtClean="0">
                <a:solidFill>
                  <a:srgbClr val="FF0000"/>
                </a:solidFill>
                <a:ea typeface="+mj-ea"/>
                <a:cs typeface="2  Mitra" panose="00000400000000000000" pitchFamily="2" charset="-78"/>
              </a:rPr>
              <a:t>جویدن مواد غذایی</a:t>
            </a:r>
            <a:r>
              <a:rPr lang="fa-IR" altLang="en-US" b="1" dirty="0" smtClean="0">
                <a:ea typeface="+mj-ea"/>
                <a:cs typeface="2  Mitra" panose="00000400000000000000" pitchFamily="2" charset="-78"/>
              </a:rPr>
              <a:t> است که توسط دندان ها صورت می گیرد.</a:t>
            </a:r>
          </a:p>
          <a:p>
            <a:pPr marL="0" algn="just" rtl="1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?"/>
              <a:defRPr/>
            </a:pPr>
            <a:r>
              <a:rPr lang="fa-IR" altLang="en-US" sz="3200" b="1" dirty="0" smtClean="0">
                <a:solidFill>
                  <a:srgbClr val="0070C0"/>
                </a:solidFill>
                <a:ea typeface="+mj-ea"/>
                <a:cs typeface="2  Mitra" panose="00000400000000000000" pitchFamily="2" charset="-78"/>
              </a:rPr>
              <a:t>دندان های پیش(ثنایا) </a:t>
            </a:r>
            <a:r>
              <a:rPr lang="fa-IR" altLang="en-US" sz="3200" b="1" dirty="0" smtClean="0">
                <a:solidFill>
                  <a:schemeClr val="tx1"/>
                </a:solidFill>
                <a:ea typeface="+mj-ea"/>
                <a:cs typeface="2  Mitra" panose="00000400000000000000" pitchFamily="2" charset="-78"/>
              </a:rPr>
              <a:t>برای </a:t>
            </a:r>
            <a:r>
              <a:rPr lang="fa-IR" altLang="en-US" sz="3200" b="1" dirty="0" smtClean="0">
                <a:solidFill>
                  <a:srgbClr val="00B050"/>
                </a:solidFill>
                <a:ea typeface="+mj-ea"/>
                <a:cs typeface="2  Mitra" panose="00000400000000000000" pitchFamily="2" charset="-78"/>
              </a:rPr>
              <a:t>بریدن</a:t>
            </a:r>
          </a:p>
          <a:p>
            <a:pPr marL="0" algn="just" rtl="1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?"/>
              <a:defRPr/>
            </a:pPr>
            <a:r>
              <a:rPr lang="fa-IR" altLang="en-US" b="1" dirty="0" smtClean="0">
                <a:solidFill>
                  <a:srgbClr val="0070C0"/>
                </a:solidFill>
                <a:ea typeface="+mj-ea"/>
                <a:cs typeface="2  Mitra" panose="00000400000000000000" pitchFamily="2" charset="-78"/>
              </a:rPr>
              <a:t>دندان های نیش </a:t>
            </a:r>
            <a:r>
              <a:rPr lang="fa-IR" altLang="en-US" b="1" dirty="0" smtClean="0">
                <a:ea typeface="+mj-ea"/>
                <a:cs typeface="2  Mitra" panose="00000400000000000000" pitchFamily="2" charset="-78"/>
              </a:rPr>
              <a:t>برای </a:t>
            </a:r>
            <a:r>
              <a:rPr lang="fa-IR" altLang="en-US" b="1" dirty="0" smtClean="0">
                <a:solidFill>
                  <a:srgbClr val="00B050"/>
                </a:solidFill>
                <a:ea typeface="+mj-ea"/>
                <a:cs typeface="2  Mitra" panose="00000400000000000000" pitchFamily="2" charset="-78"/>
              </a:rPr>
              <a:t>پاره کردن</a:t>
            </a:r>
          </a:p>
          <a:p>
            <a:pPr marL="0" algn="just" rtl="1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?"/>
              <a:defRPr/>
            </a:pPr>
            <a:r>
              <a:rPr lang="fa-IR" altLang="en-US" sz="3200" b="1" dirty="0" smtClean="0">
                <a:solidFill>
                  <a:srgbClr val="0070C0"/>
                </a:solidFill>
                <a:ea typeface="+mj-ea"/>
                <a:cs typeface="2  Mitra" panose="00000400000000000000" pitchFamily="2" charset="-78"/>
              </a:rPr>
              <a:t>دندان های آسیا </a:t>
            </a:r>
            <a:r>
              <a:rPr lang="fa-IR" altLang="en-US" sz="3200" b="1" dirty="0" smtClean="0">
                <a:solidFill>
                  <a:schemeClr val="tx1"/>
                </a:solidFill>
                <a:ea typeface="+mj-ea"/>
                <a:cs typeface="2  Mitra" panose="00000400000000000000" pitchFamily="2" charset="-78"/>
              </a:rPr>
              <a:t>برای </a:t>
            </a:r>
            <a:r>
              <a:rPr lang="fa-IR" altLang="en-US" sz="3200" b="1" dirty="0" smtClean="0">
                <a:solidFill>
                  <a:srgbClr val="00B050"/>
                </a:solidFill>
                <a:ea typeface="+mj-ea"/>
                <a:cs typeface="2  Mitra" panose="00000400000000000000" pitchFamily="2" charset="-78"/>
              </a:rPr>
              <a:t>خرد و نرم کردن </a:t>
            </a:r>
          </a:p>
          <a:p>
            <a:pPr marL="0" algn="just" rtl="1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a-IR" altLang="en-US" sz="3200" b="1" dirty="0" smtClean="0">
                <a:solidFill>
                  <a:schemeClr val="tx1"/>
                </a:solidFill>
                <a:ea typeface="+mj-ea"/>
                <a:cs typeface="2  Mitra" panose="00000400000000000000" pitchFamily="2" charset="-78"/>
              </a:rPr>
              <a:t>لقمه غذا شکل گرفته اند.</a:t>
            </a:r>
            <a:endParaRPr lang="en-US" altLang="en-US" sz="3200" b="1" dirty="0" smtClean="0">
              <a:solidFill>
                <a:schemeClr val="tx1"/>
              </a:solidFill>
              <a:ea typeface="+mj-ea"/>
              <a:cs typeface="2  Mitra" panose="000004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810000"/>
            <a:ext cx="2743200" cy="2590800"/>
          </a:xfrm>
          <a:prstGeom prst="rect">
            <a:avLst/>
          </a:prstGeom>
          <a:ln w="88900" cap="sq" cmpd="thickThin">
            <a:solidFill>
              <a:srgbClr val="FF9900"/>
            </a:solidFill>
            <a:prstDash val="solid"/>
            <a:miter lim="800000"/>
          </a:ln>
          <a:effectLst/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1926000" y="389468"/>
            <a:ext cx="5292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000" b="1" dirty="0">
                <a:solidFill>
                  <a:srgbClr val="FF0000"/>
                </a:solidFill>
                <a:cs typeface="2  Titr" pitchFamily="2" charset="-78"/>
              </a:rPr>
              <a:t>وظايف اختصاصي دندان ها </a:t>
            </a:r>
            <a:endParaRPr lang="fa-IR" sz="20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251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 txBox="1">
            <a:spLocks/>
          </p:cNvSpPr>
          <p:nvPr/>
        </p:nvSpPr>
        <p:spPr>
          <a:xfrm>
            <a:off x="2284928" y="299571"/>
            <a:ext cx="45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000" b="1" dirty="0">
                <a:solidFill>
                  <a:srgbClr val="FF0000"/>
                </a:solidFill>
                <a:cs typeface="2  Titr" pitchFamily="2" charset="-78"/>
              </a:rPr>
              <a:t>سطوح مختلف دندان ها</a:t>
            </a:r>
            <a:endParaRPr lang="fa-IR" sz="20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sp>
        <p:nvSpPr>
          <p:cNvPr id="6" name="Rectangle 9"/>
          <p:cNvSpPr txBox="1">
            <a:spLocks noChangeArrowheads="1"/>
          </p:cNvSpPr>
          <p:nvPr/>
        </p:nvSpPr>
        <p:spPr>
          <a:xfrm>
            <a:off x="3352800" y="1487544"/>
            <a:ext cx="5597525" cy="803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  <a:defRPr/>
            </a:pPr>
            <a:r>
              <a:rPr lang="fa-IR" altLang="en-US" sz="2800" dirty="0" smtClean="0">
                <a:solidFill>
                  <a:srgbClr val="FA00A7"/>
                </a:solidFill>
                <a:ea typeface="+mj-ea"/>
                <a:cs typeface="2  Titr" panose="00000700000000000000" pitchFamily="2" charset="-78"/>
              </a:rPr>
              <a:t>هر دندان داراي 4 سطح است</a:t>
            </a:r>
            <a:endParaRPr lang="en-US" altLang="en-US" sz="2800" dirty="0">
              <a:solidFill>
                <a:srgbClr val="FA00A7"/>
              </a:solidFill>
              <a:ea typeface="+mj-ea"/>
              <a:cs typeface="2  Titr" panose="00000700000000000000" pitchFamily="2" charset="-78"/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idx="1"/>
          </p:nvPr>
        </p:nvSpPr>
        <p:spPr bwMode="auto">
          <a:xfrm>
            <a:off x="4890247" y="2743200"/>
            <a:ext cx="3789362" cy="324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normAutofit lnSpcReduction="10000"/>
          </a:bodyPr>
          <a:lstStyle>
            <a:lvl1pPr algn="r" rtl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Ú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Clr>
                <a:srgbClr val="FF9900"/>
              </a:buClr>
              <a:buSzPct val="110000"/>
              <a:buFont typeface="Wingdings" panose="05000000000000000000" pitchFamily="2" charset="2"/>
              <a:buChar char=""/>
              <a:defRPr/>
            </a:pPr>
            <a:r>
              <a:rPr lang="fa-IR" altLang="en-US" b="1" dirty="0" smtClean="0">
                <a:latin typeface="+mn-lt"/>
                <a:cs typeface="2  Mitra" pitchFamily="2" charset="-78"/>
              </a:rPr>
              <a:t> سطح </a:t>
            </a:r>
            <a:r>
              <a:rPr lang="fa-IR" altLang="en-US" b="1" dirty="0">
                <a:latin typeface="+mn-lt"/>
                <a:cs typeface="2  Mitra" pitchFamily="2" charset="-78"/>
              </a:rPr>
              <a:t>خارجي </a:t>
            </a:r>
            <a:endParaRPr lang="en-US" altLang="en-US" b="1" dirty="0" smtClean="0">
              <a:latin typeface="+mn-lt"/>
              <a:cs typeface="2  Mitra" pitchFamily="2" charset="-78"/>
            </a:endParaRPr>
          </a:p>
          <a:p>
            <a:pPr eaLnBrk="1" hangingPunct="1">
              <a:lnSpc>
                <a:spcPct val="150000"/>
              </a:lnSpc>
              <a:buClr>
                <a:srgbClr val="FF9900"/>
              </a:buClr>
              <a:buSzPct val="110000"/>
              <a:buFont typeface="Wingdings" panose="05000000000000000000" pitchFamily="2" charset="2"/>
              <a:buChar char=""/>
              <a:defRPr/>
            </a:pPr>
            <a:r>
              <a:rPr lang="fa-IR" altLang="en-US" b="1" dirty="0" smtClean="0">
                <a:latin typeface="+mn-lt"/>
                <a:cs typeface="2  Mitra" pitchFamily="2" charset="-78"/>
              </a:rPr>
              <a:t> سطح داخلي</a:t>
            </a:r>
            <a:endParaRPr lang="en-US" altLang="en-US" b="1" dirty="0" smtClean="0">
              <a:latin typeface="+mn-lt"/>
              <a:cs typeface="2  Mitra" pitchFamily="2" charset="-78"/>
            </a:endParaRPr>
          </a:p>
          <a:p>
            <a:pPr eaLnBrk="1" hangingPunct="1">
              <a:lnSpc>
                <a:spcPct val="150000"/>
              </a:lnSpc>
              <a:buClr>
                <a:srgbClr val="FF9900"/>
              </a:buClr>
              <a:buSzPct val="110000"/>
              <a:buFont typeface="Wingdings" panose="05000000000000000000" pitchFamily="2" charset="2"/>
              <a:buChar char=""/>
              <a:defRPr/>
            </a:pPr>
            <a:r>
              <a:rPr lang="fa-IR" altLang="en-US" b="1" dirty="0" smtClean="0">
                <a:latin typeface="+mn-lt"/>
                <a:cs typeface="2  Mitra" pitchFamily="2" charset="-78"/>
              </a:rPr>
              <a:t> سطح </a:t>
            </a:r>
            <a:r>
              <a:rPr lang="fa-IR" altLang="en-US" b="1" dirty="0">
                <a:latin typeface="+mn-lt"/>
                <a:cs typeface="2  Mitra" pitchFamily="2" charset="-78"/>
              </a:rPr>
              <a:t>جونده </a:t>
            </a:r>
            <a:endParaRPr lang="en-US" altLang="en-US" b="1" dirty="0" smtClean="0">
              <a:latin typeface="+mn-lt"/>
              <a:cs typeface="2  Mitra" pitchFamily="2" charset="-78"/>
            </a:endParaRPr>
          </a:p>
          <a:p>
            <a:pPr eaLnBrk="1" hangingPunct="1">
              <a:lnSpc>
                <a:spcPct val="150000"/>
              </a:lnSpc>
              <a:buClr>
                <a:srgbClr val="FF9900"/>
              </a:buClr>
              <a:buSzPct val="110000"/>
              <a:buFont typeface="Wingdings" panose="05000000000000000000" pitchFamily="2" charset="2"/>
              <a:buChar char=""/>
              <a:defRPr/>
            </a:pPr>
            <a:r>
              <a:rPr lang="fa-IR" altLang="en-US" b="1" dirty="0" smtClean="0">
                <a:latin typeface="+mn-lt"/>
                <a:cs typeface="2  Mitra" pitchFamily="2" charset="-78"/>
              </a:rPr>
              <a:t> سطوح </a:t>
            </a:r>
            <a:r>
              <a:rPr lang="fa-IR" altLang="en-US" b="1" dirty="0">
                <a:latin typeface="+mn-lt"/>
                <a:cs typeface="2  Mitra" pitchFamily="2" charset="-78"/>
              </a:rPr>
              <a:t>بين دنداني</a:t>
            </a:r>
            <a:endParaRPr lang="en-US" altLang="en-US" b="1" dirty="0">
              <a:latin typeface="+mn-lt"/>
              <a:cs typeface="2  Mitra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12" y="2408027"/>
            <a:ext cx="4086225" cy="3782102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5406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3825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36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هر دندان از دو قسمت تشکیل شده است:</a:t>
            </a:r>
          </a:p>
          <a:p>
            <a:pPr algn="ctr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Blip>
                <a:blip r:embed="rId2"/>
              </a:buBlip>
              <a:defRPr/>
            </a:pPr>
            <a:r>
              <a:rPr lang="fa-IR" altLang="en-US" sz="36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تاج و ریشه</a:t>
            </a:r>
          </a:p>
          <a:p>
            <a:pPr marL="0" indent="0" algn="ctr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endParaRPr lang="fa-IR" altLang="en-US" sz="3600" b="1" dirty="0" smtClean="0">
              <a:solidFill>
                <a:srgbClr val="0070C0"/>
              </a:solidFill>
              <a:cs typeface="2  Mitra" panose="00000400000000000000" pitchFamily="2" charset="-78"/>
            </a:endParaRPr>
          </a:p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تاج</a:t>
            </a:r>
            <a:r>
              <a:rPr lang="fa-IR" altLang="en-US" b="1" dirty="0" smtClean="0">
                <a:cs typeface="2  Mitra" panose="00000400000000000000" pitchFamily="2" charset="-78"/>
              </a:rPr>
              <a:t> قسمتی از دندان است که</a:t>
            </a:r>
            <a:r>
              <a:rPr lang="fa-IR" altLang="en-US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 </a:t>
            </a:r>
            <a:r>
              <a:rPr lang="fa-IR" altLang="en-US" b="1" dirty="0" smtClean="0">
                <a:solidFill>
                  <a:srgbClr val="C00000"/>
                </a:solidFill>
                <a:cs typeface="2  Mitra" panose="00000400000000000000" pitchFamily="2" charset="-78"/>
              </a:rPr>
              <a:t>در دهان دیده می شود.</a:t>
            </a:r>
          </a:p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ریشه </a:t>
            </a:r>
            <a:r>
              <a:rPr lang="fa-IR" altLang="en-US" b="1" dirty="0" smtClean="0">
                <a:cs typeface="2  Mitra" panose="00000400000000000000" pitchFamily="2" charset="-78"/>
              </a:rPr>
              <a:t>قسمتی از دندان است که در </a:t>
            </a:r>
            <a:r>
              <a:rPr lang="fa-IR" altLang="en-US" b="1" dirty="0" smtClean="0">
                <a:solidFill>
                  <a:srgbClr val="C00000"/>
                </a:solidFill>
                <a:cs typeface="2  Mitra" panose="00000400000000000000" pitchFamily="2" charset="-78"/>
              </a:rPr>
              <a:t>داخل استخوان فک قرار دارد.</a:t>
            </a:r>
            <a:endParaRPr lang="fa-IR" altLang="en-US" sz="3200" b="1" dirty="0">
              <a:solidFill>
                <a:srgbClr val="C00000"/>
              </a:solidFill>
              <a:cs typeface="2  Mitra" panose="00000400000000000000" pitchFamily="2" charset="-78"/>
            </a:endParaRPr>
          </a:p>
          <a:p>
            <a:pPr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"/>
              <a:defRPr/>
            </a:pPr>
            <a:endParaRPr lang="en-US" altLang="en-US" sz="3200" b="1" dirty="0" smtClean="0">
              <a:solidFill>
                <a:schemeClr val="tx1"/>
              </a:solidFill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772000" y="389612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3200" b="1" dirty="0" smtClean="0">
                <a:solidFill>
                  <a:srgbClr val="FF0000"/>
                </a:solidFill>
                <a:cs typeface="2  Titr" pitchFamily="2" charset="-78"/>
              </a:rPr>
              <a:t>ساختمان دندان</a:t>
            </a:r>
            <a:endParaRPr lang="fa-IR" sz="32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736912"/>
            <a:ext cx="2209800" cy="255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9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520171" y="1325333"/>
            <a:ext cx="8229600" cy="1206200"/>
          </a:xfrm>
        </p:spPr>
        <p:txBody>
          <a:bodyPr>
            <a:normAutofit/>
          </a:bodyPr>
          <a:lstStyle/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از خارج به داخل سه لایه وجود دارد:</a:t>
            </a:r>
          </a:p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endParaRPr lang="en-US" altLang="en-US" sz="3600" b="1" dirty="0" smtClean="0">
              <a:solidFill>
                <a:srgbClr val="00B050"/>
              </a:solidFill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514600" y="419444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0070C0"/>
                </a:solidFill>
                <a:cs typeface="2  Titr" pitchFamily="2" charset="-78"/>
              </a:rPr>
              <a:t>تاج دندان</a:t>
            </a:r>
            <a:endParaRPr lang="fa-IR" sz="3200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114600" y="2590799"/>
            <a:ext cx="2357638" cy="29432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60000"/>
              </a:lnSpc>
              <a:buClr>
                <a:srgbClr val="00B050"/>
              </a:buClr>
              <a:buSzPct val="150000"/>
              <a:buFont typeface="Arial" pitchFamily="34" charset="0"/>
              <a:buNone/>
              <a:defRPr/>
            </a:pPr>
            <a:r>
              <a:rPr lang="fa-IR" altLang="en-US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مینای دندان</a:t>
            </a:r>
          </a:p>
          <a:p>
            <a:pPr marL="0" indent="0" algn="just" rtl="1">
              <a:lnSpc>
                <a:spcPct val="160000"/>
              </a:lnSpc>
              <a:buClr>
                <a:srgbClr val="00B050"/>
              </a:buClr>
              <a:buSzPct val="150000"/>
              <a:buFont typeface="Arial" pitchFamily="34" charset="0"/>
              <a:buNone/>
              <a:defRPr/>
            </a:pPr>
            <a:r>
              <a:rPr lang="fa-IR" altLang="en-US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عاج دندان </a:t>
            </a:r>
          </a:p>
          <a:p>
            <a:pPr marL="0" indent="0" algn="just" rtl="1">
              <a:lnSpc>
                <a:spcPct val="160000"/>
              </a:lnSpc>
              <a:buClr>
                <a:srgbClr val="00B050"/>
              </a:buClr>
              <a:buSzPct val="150000"/>
              <a:buFont typeface="Arial" pitchFamily="34" charset="0"/>
              <a:buNone/>
              <a:defRPr/>
            </a:pPr>
            <a:r>
              <a:rPr lang="fa-IR" altLang="en-US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مغز دندان</a:t>
            </a:r>
          </a:p>
          <a:p>
            <a:pPr marL="0" indent="0" algn="just" rtl="1">
              <a:lnSpc>
                <a:spcPct val="160000"/>
              </a:lnSpc>
              <a:buClr>
                <a:srgbClr val="00B050"/>
              </a:buClr>
              <a:buSzPct val="150000"/>
              <a:buFont typeface="Arial" pitchFamily="34" charset="0"/>
              <a:buNone/>
              <a:defRPr/>
            </a:pPr>
            <a:endParaRPr lang="en-US" altLang="en-US" b="1" dirty="0" smtClean="0">
              <a:cs typeface="2  Mitra" panose="00000400000000000000" pitchFamily="2" charset="-78"/>
            </a:endParaRPr>
          </a:p>
        </p:txBody>
      </p:sp>
      <p:pic>
        <p:nvPicPr>
          <p:cNvPr id="6" name="Picture 2" descr="img/daneshnameh_up/d/d8/tooth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71" y="2531533"/>
            <a:ext cx="4724400" cy="37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855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4000" b="1" dirty="0" smtClean="0">
                <a:cs typeface="2  Mitra" panose="00000400000000000000" pitchFamily="2" charset="-78"/>
              </a:rPr>
              <a:t> قسمتی از </a:t>
            </a:r>
            <a:r>
              <a:rPr lang="fa-IR" altLang="en-US" sz="4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تاج دندان 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که در دهان قابل مشاهده است </a:t>
            </a:r>
            <a:r>
              <a:rPr lang="fa-IR" altLang="en-US" sz="4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مینا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 نامیده می شود.</a:t>
            </a:r>
          </a:p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4000" b="1" dirty="0" smtClean="0">
                <a:cs typeface="2  Mitra" panose="00000400000000000000" pitchFamily="2" charset="-78"/>
              </a:rPr>
              <a:t>سایر لایه های تاج در زیر مینا قرار دارد.</a:t>
            </a:r>
          </a:p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4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سخت ترین بافت 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ساخته شده در بدن انسان است.</a:t>
            </a:r>
          </a:p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4000" b="1" dirty="0" smtClean="0">
                <a:cs typeface="2  Mitra" panose="00000400000000000000" pitchFamily="2" charset="-78"/>
              </a:rPr>
              <a:t>اگر این لایه به هر علتی مثل </a:t>
            </a:r>
            <a:r>
              <a:rPr lang="fa-IR" altLang="en-US" sz="4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پوسیدگی 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یا </a:t>
            </a:r>
            <a:r>
              <a:rPr lang="fa-IR" altLang="en-US" sz="4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ضربه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 از بین برود، دندان </a:t>
            </a:r>
            <a:r>
              <a:rPr lang="fa-IR" altLang="en-US" sz="4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آسیب پذیر 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می شود.</a:t>
            </a:r>
          </a:p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endParaRPr lang="fa-IR" altLang="en-US" sz="4000" b="1" dirty="0" smtClean="0">
              <a:cs typeface="2  Mitra" panose="00000400000000000000" pitchFamily="2" charset="-78"/>
            </a:endParaRPr>
          </a:p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endParaRPr lang="en-US" altLang="en-US" sz="3600" b="1" dirty="0" smtClean="0"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590800" y="381000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3200" b="1" dirty="0" smtClean="0">
                <a:solidFill>
                  <a:srgbClr val="0070C0"/>
                </a:solidFill>
                <a:cs typeface="2  Titr" pitchFamily="2" charset="-78"/>
              </a:rPr>
              <a:t>مینای دندان</a:t>
            </a:r>
            <a:endParaRPr lang="fa-IR" sz="3200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960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8001000" cy="4525963"/>
          </a:xfrm>
        </p:spPr>
        <p:txBody>
          <a:bodyPr>
            <a:normAutofit fontScale="85000" lnSpcReduction="20000"/>
          </a:bodyPr>
          <a:lstStyle/>
          <a:p>
            <a:pPr marL="0" indent="0" algn="just" rtl="1" eaLnBrk="1" hangingPunct="1">
              <a:lnSpc>
                <a:spcPct val="160000"/>
              </a:lnSpc>
              <a:buClr>
                <a:srgbClr val="00B050"/>
              </a:buClr>
              <a:buSzPct val="150000"/>
              <a:buNone/>
              <a:defRPr/>
            </a:pPr>
            <a:r>
              <a:rPr lang="fa-IR" altLang="en-US" sz="4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عاج 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لایه ای است به </a:t>
            </a:r>
            <a:r>
              <a:rPr lang="fa-IR" altLang="en-US" sz="4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رنگ زرد روشن 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که در </a:t>
            </a:r>
            <a:r>
              <a:rPr lang="fa-IR" altLang="en-US" sz="4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زیر مینا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 قرار گرفته و </a:t>
            </a:r>
            <a:r>
              <a:rPr lang="fa-IR" altLang="en-US" sz="4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استحکام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 آن از </a:t>
            </a:r>
            <a:r>
              <a:rPr lang="fa-IR" altLang="en-US" sz="4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مینا کمتر 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است و بر خلاف مینا </a:t>
            </a:r>
            <a:r>
              <a:rPr lang="fa-IR" altLang="en-US" sz="40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بافتی زنده 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بوده و در مقابل </a:t>
            </a:r>
            <a:r>
              <a:rPr lang="fa-IR" altLang="en-US" sz="4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تحریکات حساسیت </a:t>
            </a:r>
            <a:r>
              <a:rPr lang="fa-IR" altLang="en-US" sz="4000" b="1" dirty="0" smtClean="0">
                <a:cs typeface="2  Mitra" panose="00000400000000000000" pitchFamily="2" charset="-78"/>
              </a:rPr>
              <a:t>نشان می دهد.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514600" y="457200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0070C0"/>
                </a:solidFill>
                <a:cs typeface="2  Titr" pitchFamily="2" charset="-78"/>
              </a:rPr>
              <a:t>عاج دندان</a:t>
            </a:r>
            <a:endParaRPr lang="fa-IR" sz="3200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1449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7913</TotalTime>
  <Words>1358</Words>
  <Application>Microsoft Office PowerPoint</Application>
  <PresentationFormat>On-screen Show (4:3)</PresentationFormat>
  <Paragraphs>304</Paragraphs>
  <Slides>28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آشنايي با دهان و ساختمان دندان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نقشه دانشگاه</dc:title>
  <dc:creator>Mehri Hosseinnejad</dc:creator>
  <cp:lastModifiedBy>user</cp:lastModifiedBy>
  <cp:revision>1693</cp:revision>
  <dcterms:created xsi:type="dcterms:W3CDTF">2006-08-16T00:00:00Z</dcterms:created>
  <dcterms:modified xsi:type="dcterms:W3CDTF">2021-05-05T06:56:47Z</dcterms:modified>
</cp:coreProperties>
</file>